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7"/>
  </p:notesMasterIdLst>
  <p:handoutMasterIdLst>
    <p:handoutMasterId r:id="rId68"/>
  </p:handoutMasterIdLst>
  <p:sldIdLst>
    <p:sldId id="256" r:id="rId5"/>
    <p:sldId id="319" r:id="rId6"/>
    <p:sldId id="320"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23" r:id="rId61"/>
    <p:sldId id="324" r:id="rId62"/>
    <p:sldId id="321" r:id="rId63"/>
    <p:sldId id="263" r:id="rId64"/>
    <p:sldId id="259" r:id="rId65"/>
    <p:sldId id="260" r:id="rId6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1E28"/>
    <a:srgbClr val="A025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5" autoAdjust="0"/>
    <p:restoredTop sz="94609"/>
  </p:normalViewPr>
  <p:slideViewPr>
    <p:cSldViewPr snapToGrid="0" snapToObjects="1">
      <p:cViewPr varScale="1">
        <p:scale>
          <a:sx n="100" d="100"/>
          <a:sy n="100" d="100"/>
        </p:scale>
        <p:origin x="64"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217927-3012-D742-9E9B-DD5E3CDBFC9D}" type="datetimeFigureOut">
              <a:rPr lang="en-US" smtClean="0"/>
              <a:t>4/1/2020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A41EECF-4466-CA44-9B38-D322BCC873C1}" type="slidenum">
              <a:rPr lang="en-US" smtClean="0"/>
              <a:t>‹#›</a:t>
            </a:fld>
            <a:endParaRPr lang="en-US"/>
          </a:p>
        </p:txBody>
      </p:sp>
    </p:spTree>
    <p:extLst>
      <p:ext uri="{BB962C8B-B14F-4D97-AF65-F5344CB8AC3E}">
        <p14:creationId xmlns:p14="http://schemas.microsoft.com/office/powerpoint/2010/main" val="1094973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4E1ECF-FCD7-2544-BD28-B85EA2FC210C}" type="datetimeFigureOut">
              <a:rPr lang="en-US" smtClean="0"/>
              <a:t>4/1/2020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B28E94-58AE-0B4F-8F4E-E773BCE86059}" type="slidenum">
              <a:rPr lang="en-US" smtClean="0"/>
              <a:t>‹#›</a:t>
            </a:fld>
            <a:endParaRPr lang="en-US"/>
          </a:p>
        </p:txBody>
      </p:sp>
    </p:spTree>
    <p:extLst>
      <p:ext uri="{BB962C8B-B14F-4D97-AF65-F5344CB8AC3E}">
        <p14:creationId xmlns:p14="http://schemas.microsoft.com/office/powerpoint/2010/main" val="10182034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28E94-58AE-0B4F-8F4E-E773BCE86059}" type="slidenum">
              <a:rPr lang="en-US" smtClean="0"/>
              <a:t>1</a:t>
            </a:fld>
            <a:endParaRPr lang="en-US"/>
          </a:p>
        </p:txBody>
      </p:sp>
    </p:spTree>
    <p:extLst>
      <p:ext uri="{BB962C8B-B14F-4D97-AF65-F5344CB8AC3E}">
        <p14:creationId xmlns:p14="http://schemas.microsoft.com/office/powerpoint/2010/main" val="610694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10</a:t>
            </a:fld>
            <a:endParaRPr lang="en-US"/>
          </a:p>
        </p:txBody>
      </p:sp>
    </p:spTree>
    <p:extLst>
      <p:ext uri="{BB962C8B-B14F-4D97-AF65-F5344CB8AC3E}">
        <p14:creationId xmlns:p14="http://schemas.microsoft.com/office/powerpoint/2010/main" val="317725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11</a:t>
            </a:fld>
            <a:endParaRPr lang="en-US"/>
          </a:p>
        </p:txBody>
      </p:sp>
    </p:spTree>
    <p:extLst>
      <p:ext uri="{BB962C8B-B14F-4D97-AF65-F5344CB8AC3E}">
        <p14:creationId xmlns:p14="http://schemas.microsoft.com/office/powerpoint/2010/main" val="16466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12</a:t>
            </a:fld>
            <a:endParaRPr lang="en-US"/>
          </a:p>
        </p:txBody>
      </p:sp>
    </p:spTree>
    <p:extLst>
      <p:ext uri="{BB962C8B-B14F-4D97-AF65-F5344CB8AC3E}">
        <p14:creationId xmlns:p14="http://schemas.microsoft.com/office/powerpoint/2010/main" val="71046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13</a:t>
            </a:fld>
            <a:endParaRPr lang="en-US"/>
          </a:p>
        </p:txBody>
      </p:sp>
    </p:spTree>
    <p:extLst>
      <p:ext uri="{BB962C8B-B14F-4D97-AF65-F5344CB8AC3E}">
        <p14:creationId xmlns:p14="http://schemas.microsoft.com/office/powerpoint/2010/main" val="345061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14</a:t>
            </a:fld>
            <a:endParaRPr lang="en-US"/>
          </a:p>
        </p:txBody>
      </p:sp>
    </p:spTree>
    <p:extLst>
      <p:ext uri="{BB962C8B-B14F-4D97-AF65-F5344CB8AC3E}">
        <p14:creationId xmlns:p14="http://schemas.microsoft.com/office/powerpoint/2010/main" val="173404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15</a:t>
            </a:fld>
            <a:endParaRPr lang="en-US"/>
          </a:p>
        </p:txBody>
      </p:sp>
    </p:spTree>
    <p:extLst>
      <p:ext uri="{BB962C8B-B14F-4D97-AF65-F5344CB8AC3E}">
        <p14:creationId xmlns:p14="http://schemas.microsoft.com/office/powerpoint/2010/main" val="3247018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16</a:t>
            </a:fld>
            <a:endParaRPr lang="en-US"/>
          </a:p>
        </p:txBody>
      </p:sp>
    </p:spTree>
    <p:extLst>
      <p:ext uri="{BB962C8B-B14F-4D97-AF65-F5344CB8AC3E}">
        <p14:creationId xmlns:p14="http://schemas.microsoft.com/office/powerpoint/2010/main" val="3309451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17</a:t>
            </a:fld>
            <a:endParaRPr lang="en-US"/>
          </a:p>
        </p:txBody>
      </p:sp>
    </p:spTree>
    <p:extLst>
      <p:ext uri="{BB962C8B-B14F-4D97-AF65-F5344CB8AC3E}">
        <p14:creationId xmlns:p14="http://schemas.microsoft.com/office/powerpoint/2010/main" val="1918280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28E94-58AE-0B4F-8F4E-E773BCE86059}" type="slidenum">
              <a:rPr lang="en-US" smtClean="0"/>
              <a:t>18</a:t>
            </a:fld>
            <a:endParaRPr lang="en-US"/>
          </a:p>
        </p:txBody>
      </p:sp>
    </p:spTree>
    <p:extLst>
      <p:ext uri="{BB962C8B-B14F-4D97-AF65-F5344CB8AC3E}">
        <p14:creationId xmlns:p14="http://schemas.microsoft.com/office/powerpoint/2010/main" val="399793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19</a:t>
            </a:fld>
            <a:endParaRPr lang="en-US"/>
          </a:p>
        </p:txBody>
      </p:sp>
    </p:spTree>
    <p:extLst>
      <p:ext uri="{BB962C8B-B14F-4D97-AF65-F5344CB8AC3E}">
        <p14:creationId xmlns:p14="http://schemas.microsoft.com/office/powerpoint/2010/main" val="413281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a:t>
            </a:fld>
            <a:endParaRPr lang="en-US"/>
          </a:p>
        </p:txBody>
      </p:sp>
    </p:spTree>
    <p:extLst>
      <p:ext uri="{BB962C8B-B14F-4D97-AF65-F5344CB8AC3E}">
        <p14:creationId xmlns:p14="http://schemas.microsoft.com/office/powerpoint/2010/main" val="245299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20</a:t>
            </a:fld>
            <a:endParaRPr lang="en-US"/>
          </a:p>
        </p:txBody>
      </p:sp>
    </p:spTree>
    <p:extLst>
      <p:ext uri="{BB962C8B-B14F-4D97-AF65-F5344CB8AC3E}">
        <p14:creationId xmlns:p14="http://schemas.microsoft.com/office/powerpoint/2010/main" val="3184448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21</a:t>
            </a:fld>
            <a:endParaRPr lang="en-US"/>
          </a:p>
        </p:txBody>
      </p:sp>
    </p:spTree>
    <p:extLst>
      <p:ext uri="{BB962C8B-B14F-4D97-AF65-F5344CB8AC3E}">
        <p14:creationId xmlns:p14="http://schemas.microsoft.com/office/powerpoint/2010/main" val="95576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22</a:t>
            </a:fld>
            <a:endParaRPr lang="en-US"/>
          </a:p>
        </p:txBody>
      </p:sp>
    </p:spTree>
    <p:extLst>
      <p:ext uri="{BB962C8B-B14F-4D97-AF65-F5344CB8AC3E}">
        <p14:creationId xmlns:p14="http://schemas.microsoft.com/office/powerpoint/2010/main" val="60502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23</a:t>
            </a:fld>
            <a:endParaRPr lang="en-US"/>
          </a:p>
        </p:txBody>
      </p:sp>
    </p:spTree>
    <p:extLst>
      <p:ext uri="{BB962C8B-B14F-4D97-AF65-F5344CB8AC3E}">
        <p14:creationId xmlns:p14="http://schemas.microsoft.com/office/powerpoint/2010/main" val="4043344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24</a:t>
            </a:fld>
            <a:endParaRPr lang="en-US"/>
          </a:p>
        </p:txBody>
      </p:sp>
    </p:spTree>
    <p:extLst>
      <p:ext uri="{BB962C8B-B14F-4D97-AF65-F5344CB8AC3E}">
        <p14:creationId xmlns:p14="http://schemas.microsoft.com/office/powerpoint/2010/main" val="784026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25</a:t>
            </a:fld>
            <a:endParaRPr lang="en-US"/>
          </a:p>
        </p:txBody>
      </p:sp>
    </p:spTree>
    <p:extLst>
      <p:ext uri="{BB962C8B-B14F-4D97-AF65-F5344CB8AC3E}">
        <p14:creationId xmlns:p14="http://schemas.microsoft.com/office/powerpoint/2010/main" val="3131156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26</a:t>
            </a:fld>
            <a:endParaRPr lang="en-US"/>
          </a:p>
        </p:txBody>
      </p:sp>
    </p:spTree>
    <p:extLst>
      <p:ext uri="{BB962C8B-B14F-4D97-AF65-F5344CB8AC3E}">
        <p14:creationId xmlns:p14="http://schemas.microsoft.com/office/powerpoint/2010/main" val="175454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27</a:t>
            </a:fld>
            <a:endParaRPr lang="en-US"/>
          </a:p>
        </p:txBody>
      </p:sp>
    </p:spTree>
    <p:extLst>
      <p:ext uri="{BB962C8B-B14F-4D97-AF65-F5344CB8AC3E}">
        <p14:creationId xmlns:p14="http://schemas.microsoft.com/office/powerpoint/2010/main" val="3285768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28</a:t>
            </a:fld>
            <a:endParaRPr lang="en-US"/>
          </a:p>
        </p:txBody>
      </p:sp>
    </p:spTree>
    <p:extLst>
      <p:ext uri="{BB962C8B-B14F-4D97-AF65-F5344CB8AC3E}">
        <p14:creationId xmlns:p14="http://schemas.microsoft.com/office/powerpoint/2010/main" val="3784995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29</a:t>
            </a:fld>
            <a:endParaRPr lang="en-US"/>
          </a:p>
        </p:txBody>
      </p:sp>
    </p:spTree>
    <p:extLst>
      <p:ext uri="{BB962C8B-B14F-4D97-AF65-F5344CB8AC3E}">
        <p14:creationId xmlns:p14="http://schemas.microsoft.com/office/powerpoint/2010/main" val="35018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a:t>
            </a:fld>
            <a:endParaRPr lang="en-US"/>
          </a:p>
        </p:txBody>
      </p:sp>
    </p:spTree>
    <p:extLst>
      <p:ext uri="{BB962C8B-B14F-4D97-AF65-F5344CB8AC3E}">
        <p14:creationId xmlns:p14="http://schemas.microsoft.com/office/powerpoint/2010/main" val="3422085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30</a:t>
            </a:fld>
            <a:endParaRPr lang="en-US"/>
          </a:p>
        </p:txBody>
      </p:sp>
    </p:spTree>
    <p:extLst>
      <p:ext uri="{BB962C8B-B14F-4D97-AF65-F5344CB8AC3E}">
        <p14:creationId xmlns:p14="http://schemas.microsoft.com/office/powerpoint/2010/main" val="43831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31</a:t>
            </a:fld>
            <a:endParaRPr lang="en-US"/>
          </a:p>
        </p:txBody>
      </p:sp>
    </p:spTree>
    <p:extLst>
      <p:ext uri="{BB962C8B-B14F-4D97-AF65-F5344CB8AC3E}">
        <p14:creationId xmlns:p14="http://schemas.microsoft.com/office/powerpoint/2010/main" val="2860209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32</a:t>
            </a:fld>
            <a:endParaRPr lang="en-US"/>
          </a:p>
        </p:txBody>
      </p:sp>
    </p:spTree>
    <p:extLst>
      <p:ext uri="{BB962C8B-B14F-4D97-AF65-F5344CB8AC3E}">
        <p14:creationId xmlns:p14="http://schemas.microsoft.com/office/powerpoint/2010/main" val="1393493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33</a:t>
            </a:fld>
            <a:endParaRPr lang="en-US"/>
          </a:p>
        </p:txBody>
      </p:sp>
    </p:spTree>
    <p:extLst>
      <p:ext uri="{BB962C8B-B14F-4D97-AF65-F5344CB8AC3E}">
        <p14:creationId xmlns:p14="http://schemas.microsoft.com/office/powerpoint/2010/main" val="3653469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34</a:t>
            </a:fld>
            <a:endParaRPr lang="en-US"/>
          </a:p>
        </p:txBody>
      </p:sp>
    </p:spTree>
    <p:extLst>
      <p:ext uri="{BB962C8B-B14F-4D97-AF65-F5344CB8AC3E}">
        <p14:creationId xmlns:p14="http://schemas.microsoft.com/office/powerpoint/2010/main" val="2739183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35</a:t>
            </a:fld>
            <a:endParaRPr lang="en-US"/>
          </a:p>
        </p:txBody>
      </p:sp>
    </p:spTree>
    <p:extLst>
      <p:ext uri="{BB962C8B-B14F-4D97-AF65-F5344CB8AC3E}">
        <p14:creationId xmlns:p14="http://schemas.microsoft.com/office/powerpoint/2010/main" val="2510933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36</a:t>
            </a:fld>
            <a:endParaRPr lang="en-US"/>
          </a:p>
        </p:txBody>
      </p:sp>
    </p:spTree>
    <p:extLst>
      <p:ext uri="{BB962C8B-B14F-4D97-AF65-F5344CB8AC3E}">
        <p14:creationId xmlns:p14="http://schemas.microsoft.com/office/powerpoint/2010/main" val="49380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37</a:t>
            </a:fld>
            <a:endParaRPr lang="en-US"/>
          </a:p>
        </p:txBody>
      </p:sp>
    </p:spTree>
    <p:extLst>
      <p:ext uri="{BB962C8B-B14F-4D97-AF65-F5344CB8AC3E}">
        <p14:creationId xmlns:p14="http://schemas.microsoft.com/office/powerpoint/2010/main" val="2806014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38</a:t>
            </a:fld>
            <a:endParaRPr lang="en-US"/>
          </a:p>
        </p:txBody>
      </p:sp>
    </p:spTree>
    <p:extLst>
      <p:ext uri="{BB962C8B-B14F-4D97-AF65-F5344CB8AC3E}">
        <p14:creationId xmlns:p14="http://schemas.microsoft.com/office/powerpoint/2010/main" val="424077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39</a:t>
            </a:fld>
            <a:endParaRPr lang="en-US"/>
          </a:p>
        </p:txBody>
      </p:sp>
    </p:spTree>
    <p:extLst>
      <p:ext uri="{BB962C8B-B14F-4D97-AF65-F5344CB8AC3E}">
        <p14:creationId xmlns:p14="http://schemas.microsoft.com/office/powerpoint/2010/main" val="335294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a:t>
            </a:fld>
            <a:endParaRPr lang="en-US"/>
          </a:p>
        </p:txBody>
      </p:sp>
    </p:spTree>
    <p:extLst>
      <p:ext uri="{BB962C8B-B14F-4D97-AF65-F5344CB8AC3E}">
        <p14:creationId xmlns:p14="http://schemas.microsoft.com/office/powerpoint/2010/main" val="2987229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40</a:t>
            </a:fld>
            <a:endParaRPr lang="en-US"/>
          </a:p>
        </p:txBody>
      </p:sp>
    </p:spTree>
    <p:extLst>
      <p:ext uri="{BB962C8B-B14F-4D97-AF65-F5344CB8AC3E}">
        <p14:creationId xmlns:p14="http://schemas.microsoft.com/office/powerpoint/2010/main" val="1267996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41</a:t>
            </a:fld>
            <a:endParaRPr lang="en-US"/>
          </a:p>
        </p:txBody>
      </p:sp>
    </p:spTree>
    <p:extLst>
      <p:ext uri="{BB962C8B-B14F-4D97-AF65-F5344CB8AC3E}">
        <p14:creationId xmlns:p14="http://schemas.microsoft.com/office/powerpoint/2010/main" val="3580323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42</a:t>
            </a:fld>
            <a:endParaRPr lang="en-US"/>
          </a:p>
        </p:txBody>
      </p:sp>
    </p:spTree>
    <p:extLst>
      <p:ext uri="{BB962C8B-B14F-4D97-AF65-F5344CB8AC3E}">
        <p14:creationId xmlns:p14="http://schemas.microsoft.com/office/powerpoint/2010/main" val="1206608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43</a:t>
            </a:fld>
            <a:endParaRPr lang="en-US"/>
          </a:p>
        </p:txBody>
      </p:sp>
    </p:spTree>
    <p:extLst>
      <p:ext uri="{BB962C8B-B14F-4D97-AF65-F5344CB8AC3E}">
        <p14:creationId xmlns:p14="http://schemas.microsoft.com/office/powerpoint/2010/main" val="2298303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44</a:t>
            </a:fld>
            <a:endParaRPr lang="en-US"/>
          </a:p>
        </p:txBody>
      </p:sp>
    </p:spTree>
    <p:extLst>
      <p:ext uri="{BB962C8B-B14F-4D97-AF65-F5344CB8AC3E}">
        <p14:creationId xmlns:p14="http://schemas.microsoft.com/office/powerpoint/2010/main" val="278596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45</a:t>
            </a:fld>
            <a:endParaRPr lang="en-US"/>
          </a:p>
        </p:txBody>
      </p:sp>
    </p:spTree>
    <p:extLst>
      <p:ext uri="{BB962C8B-B14F-4D97-AF65-F5344CB8AC3E}">
        <p14:creationId xmlns:p14="http://schemas.microsoft.com/office/powerpoint/2010/main" val="677265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46</a:t>
            </a:fld>
            <a:endParaRPr lang="en-US"/>
          </a:p>
        </p:txBody>
      </p:sp>
    </p:spTree>
    <p:extLst>
      <p:ext uri="{BB962C8B-B14F-4D97-AF65-F5344CB8AC3E}">
        <p14:creationId xmlns:p14="http://schemas.microsoft.com/office/powerpoint/2010/main" val="1143113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47</a:t>
            </a:fld>
            <a:endParaRPr lang="en-US"/>
          </a:p>
        </p:txBody>
      </p:sp>
    </p:spTree>
    <p:extLst>
      <p:ext uri="{BB962C8B-B14F-4D97-AF65-F5344CB8AC3E}">
        <p14:creationId xmlns:p14="http://schemas.microsoft.com/office/powerpoint/2010/main" val="905141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48</a:t>
            </a:fld>
            <a:endParaRPr lang="en-US"/>
          </a:p>
        </p:txBody>
      </p:sp>
    </p:spTree>
    <p:extLst>
      <p:ext uri="{BB962C8B-B14F-4D97-AF65-F5344CB8AC3E}">
        <p14:creationId xmlns:p14="http://schemas.microsoft.com/office/powerpoint/2010/main" val="2007799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49</a:t>
            </a:fld>
            <a:endParaRPr lang="en-US"/>
          </a:p>
        </p:txBody>
      </p:sp>
    </p:spTree>
    <p:extLst>
      <p:ext uri="{BB962C8B-B14F-4D97-AF65-F5344CB8AC3E}">
        <p14:creationId xmlns:p14="http://schemas.microsoft.com/office/powerpoint/2010/main" val="209139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5</a:t>
            </a:fld>
            <a:endParaRPr lang="en-US"/>
          </a:p>
        </p:txBody>
      </p:sp>
    </p:spTree>
    <p:extLst>
      <p:ext uri="{BB962C8B-B14F-4D97-AF65-F5344CB8AC3E}">
        <p14:creationId xmlns:p14="http://schemas.microsoft.com/office/powerpoint/2010/main" val="7777048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50</a:t>
            </a:fld>
            <a:endParaRPr lang="en-US"/>
          </a:p>
        </p:txBody>
      </p:sp>
    </p:spTree>
    <p:extLst>
      <p:ext uri="{BB962C8B-B14F-4D97-AF65-F5344CB8AC3E}">
        <p14:creationId xmlns:p14="http://schemas.microsoft.com/office/powerpoint/2010/main" val="37342997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51</a:t>
            </a:fld>
            <a:endParaRPr lang="en-US"/>
          </a:p>
        </p:txBody>
      </p:sp>
    </p:spTree>
    <p:extLst>
      <p:ext uri="{BB962C8B-B14F-4D97-AF65-F5344CB8AC3E}">
        <p14:creationId xmlns:p14="http://schemas.microsoft.com/office/powerpoint/2010/main" val="2989602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52</a:t>
            </a:fld>
            <a:endParaRPr lang="en-US"/>
          </a:p>
        </p:txBody>
      </p:sp>
    </p:spTree>
    <p:extLst>
      <p:ext uri="{BB962C8B-B14F-4D97-AF65-F5344CB8AC3E}">
        <p14:creationId xmlns:p14="http://schemas.microsoft.com/office/powerpoint/2010/main" val="31336229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53</a:t>
            </a:fld>
            <a:endParaRPr lang="en-US"/>
          </a:p>
        </p:txBody>
      </p:sp>
    </p:spTree>
    <p:extLst>
      <p:ext uri="{BB962C8B-B14F-4D97-AF65-F5344CB8AC3E}">
        <p14:creationId xmlns:p14="http://schemas.microsoft.com/office/powerpoint/2010/main" val="24950522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54</a:t>
            </a:fld>
            <a:endParaRPr lang="en-US"/>
          </a:p>
        </p:txBody>
      </p:sp>
    </p:spTree>
    <p:extLst>
      <p:ext uri="{BB962C8B-B14F-4D97-AF65-F5344CB8AC3E}">
        <p14:creationId xmlns:p14="http://schemas.microsoft.com/office/powerpoint/2010/main" val="19226113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55</a:t>
            </a:fld>
            <a:endParaRPr lang="en-US"/>
          </a:p>
        </p:txBody>
      </p:sp>
    </p:spTree>
    <p:extLst>
      <p:ext uri="{BB962C8B-B14F-4D97-AF65-F5344CB8AC3E}">
        <p14:creationId xmlns:p14="http://schemas.microsoft.com/office/powerpoint/2010/main" val="2453808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56</a:t>
            </a:fld>
            <a:endParaRPr lang="en-US"/>
          </a:p>
        </p:txBody>
      </p:sp>
    </p:spTree>
    <p:extLst>
      <p:ext uri="{BB962C8B-B14F-4D97-AF65-F5344CB8AC3E}">
        <p14:creationId xmlns:p14="http://schemas.microsoft.com/office/powerpoint/2010/main" val="24926106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59</a:t>
            </a:fld>
            <a:endParaRPr lang="en-US"/>
          </a:p>
        </p:txBody>
      </p:sp>
    </p:spTree>
    <p:extLst>
      <p:ext uri="{BB962C8B-B14F-4D97-AF65-F5344CB8AC3E}">
        <p14:creationId xmlns:p14="http://schemas.microsoft.com/office/powerpoint/2010/main" val="26699474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28E94-58AE-0B4F-8F4E-E773BCE86059}" type="slidenum">
              <a:rPr lang="en-US" smtClean="0"/>
              <a:t>60</a:t>
            </a:fld>
            <a:endParaRPr lang="en-US"/>
          </a:p>
        </p:txBody>
      </p:sp>
    </p:spTree>
    <p:extLst>
      <p:ext uri="{BB962C8B-B14F-4D97-AF65-F5344CB8AC3E}">
        <p14:creationId xmlns:p14="http://schemas.microsoft.com/office/powerpoint/2010/main" val="31175022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61</a:t>
            </a:fld>
            <a:endParaRPr lang="en-US"/>
          </a:p>
        </p:txBody>
      </p:sp>
    </p:spTree>
    <p:extLst>
      <p:ext uri="{BB962C8B-B14F-4D97-AF65-F5344CB8AC3E}">
        <p14:creationId xmlns:p14="http://schemas.microsoft.com/office/powerpoint/2010/main" val="337407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6</a:t>
            </a:fld>
            <a:endParaRPr lang="en-US"/>
          </a:p>
        </p:txBody>
      </p:sp>
    </p:spTree>
    <p:extLst>
      <p:ext uri="{BB962C8B-B14F-4D97-AF65-F5344CB8AC3E}">
        <p14:creationId xmlns:p14="http://schemas.microsoft.com/office/powerpoint/2010/main" val="7594842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62</a:t>
            </a:fld>
            <a:endParaRPr lang="en-US"/>
          </a:p>
        </p:txBody>
      </p:sp>
    </p:spTree>
    <p:extLst>
      <p:ext uri="{BB962C8B-B14F-4D97-AF65-F5344CB8AC3E}">
        <p14:creationId xmlns:p14="http://schemas.microsoft.com/office/powerpoint/2010/main" val="264772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7</a:t>
            </a:fld>
            <a:endParaRPr lang="en-US"/>
          </a:p>
        </p:txBody>
      </p:sp>
    </p:spTree>
    <p:extLst>
      <p:ext uri="{BB962C8B-B14F-4D97-AF65-F5344CB8AC3E}">
        <p14:creationId xmlns:p14="http://schemas.microsoft.com/office/powerpoint/2010/main" val="142214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8</a:t>
            </a:fld>
            <a:endParaRPr lang="en-US"/>
          </a:p>
        </p:txBody>
      </p:sp>
    </p:spTree>
    <p:extLst>
      <p:ext uri="{BB962C8B-B14F-4D97-AF65-F5344CB8AC3E}">
        <p14:creationId xmlns:p14="http://schemas.microsoft.com/office/powerpoint/2010/main" val="143390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9</a:t>
            </a:fld>
            <a:endParaRPr lang="en-US"/>
          </a:p>
        </p:txBody>
      </p:sp>
    </p:spTree>
    <p:extLst>
      <p:ext uri="{BB962C8B-B14F-4D97-AF65-F5344CB8AC3E}">
        <p14:creationId xmlns:p14="http://schemas.microsoft.com/office/powerpoint/2010/main" val="363830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7034" y="1365888"/>
            <a:ext cx="6401365" cy="3363783"/>
          </a:xfrm>
        </p:spPr>
        <p:txBody>
          <a:bodyPr/>
          <a:lstStyle>
            <a:lvl1pPr algn="ctr">
              <a:defRPr b="1" i="0" spc="0">
                <a:solidFill>
                  <a:schemeClr val="bg1"/>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20285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ur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77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p:cNvSpPr/>
          <p:nvPr userDrawn="1"/>
        </p:nvSpPr>
        <p:spPr>
          <a:xfrm>
            <a:off x="-82296" y="6695554"/>
            <a:ext cx="12274296"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Tree>
    <p:extLst>
      <p:ext uri="{BB962C8B-B14F-4D97-AF65-F5344CB8AC3E}">
        <p14:creationId xmlns:p14="http://schemas.microsoft.com/office/powerpoint/2010/main" val="106908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
        <p:nvSpPr>
          <p:cNvPr id="3" name="Content Placeholder 2"/>
          <p:cNvSpPr>
            <a:spLocks noGrp="1"/>
          </p:cNvSpPr>
          <p:nvPr>
            <p:ph idx="1"/>
          </p:nvPr>
        </p:nvSpPr>
        <p:spPr>
          <a:xfrm>
            <a:off x="609600" y="145389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82296" y="6695554"/>
            <a:ext cx="12274296"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40235372"/>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478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8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82296" y="6695554"/>
            <a:ext cx="12274296"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Tree>
    <p:extLst>
      <p:ext uri="{BB962C8B-B14F-4D97-AF65-F5344CB8AC3E}">
        <p14:creationId xmlns:p14="http://schemas.microsoft.com/office/powerpoint/2010/main" val="1512451584"/>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599" y="1447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599" y="20875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7" y="1447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7" y="20875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82296" y="6695554"/>
            <a:ext cx="12274296"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Tree>
    <p:extLst>
      <p:ext uri="{BB962C8B-B14F-4D97-AF65-F5344CB8AC3E}">
        <p14:creationId xmlns:p14="http://schemas.microsoft.com/office/powerpoint/2010/main" val="954372902"/>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82296" y="6695554"/>
            <a:ext cx="12371832"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Tree>
    <p:extLst>
      <p:ext uri="{BB962C8B-B14F-4D97-AF65-F5344CB8AC3E}">
        <p14:creationId xmlns:p14="http://schemas.microsoft.com/office/powerpoint/2010/main" val="136670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0" y="1152144"/>
            <a:ext cx="12192000" cy="4507992"/>
          </a:xfrm>
        </p:spPr>
        <p:txBody>
          <a:bodyPr/>
          <a:lstStyle>
            <a:lvl1pPr algn="ctr">
              <a:defRPr b="1" i="0" spc="0">
                <a:solidFill>
                  <a:schemeClr val="bg1"/>
                </a:solidFill>
                <a:latin typeface="Calibri"/>
                <a:cs typeface="Calibri"/>
              </a:defRPr>
            </a:lvl1pPr>
          </a:lstStyle>
          <a:p>
            <a:r>
              <a:rPr lang="en-US" dirty="0"/>
              <a:t>Section Break</a:t>
            </a:r>
          </a:p>
        </p:txBody>
      </p:sp>
    </p:spTree>
    <p:extLst>
      <p:ext uri="{BB962C8B-B14F-4D97-AF65-F5344CB8AC3E}">
        <p14:creationId xmlns:p14="http://schemas.microsoft.com/office/powerpoint/2010/main" val="397885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9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5344" y="1770868"/>
            <a:ext cx="4644793" cy="3212612"/>
          </a:xfrm>
          <a:prstGeom prst="rect">
            <a:avLst/>
          </a:prstGeom>
        </p:spPr>
      </p:pic>
    </p:spTree>
    <p:extLst>
      <p:ext uri="{BB962C8B-B14F-4D97-AF65-F5344CB8AC3E}">
        <p14:creationId xmlns:p14="http://schemas.microsoft.com/office/powerpoint/2010/main" val="364927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3080"/>
            <a:ext cx="10972800" cy="9645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0992939" y="6446108"/>
            <a:ext cx="521728" cy="369332"/>
          </a:xfrm>
          <a:prstGeom prst="rect">
            <a:avLst/>
          </a:prstGeom>
          <a:noFill/>
        </p:spPr>
        <p:txBody>
          <a:bodyPr wrap="square" rtlCol="0">
            <a:spAutoFit/>
          </a:bodyPr>
          <a:lstStyle/>
          <a:p>
            <a:endParaRPr lang="en-US" sz="1800" dirty="0"/>
          </a:p>
        </p:txBody>
      </p:sp>
    </p:spTree>
    <p:extLst>
      <p:ext uri="{BB962C8B-B14F-4D97-AF65-F5344CB8AC3E}">
        <p14:creationId xmlns:p14="http://schemas.microsoft.com/office/powerpoint/2010/main" val="303229835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9" r:id="rId6"/>
    <p:sldLayoutId id="2147483655" r:id="rId7"/>
    <p:sldLayoutId id="2147483656" r:id="rId8"/>
    <p:sldLayoutId id="2147483657" r:id="rId9"/>
    <p:sldLayoutId id="2147483660" r:id="rId10"/>
  </p:sldLayoutIdLst>
  <p:hf hdr="0" dt="0"/>
  <p:txStyles>
    <p:titleStyle>
      <a:lvl1pPr algn="ctr" defTabSz="457200" rtl="0" eaLnBrk="1" latinLnBrk="0" hangingPunct="1">
        <a:spcBef>
          <a:spcPct val="0"/>
        </a:spcBef>
        <a:buNone/>
        <a:defRPr sz="4000" b="1" i="0" kern="1200" spc="-150">
          <a:solidFill>
            <a:schemeClr val="accent6">
              <a:lumMod val="75000"/>
            </a:schemeClr>
          </a:solidFill>
          <a:latin typeface="Calibri"/>
          <a:ea typeface="+mj-ea"/>
          <a:cs typeface="Calibri"/>
        </a:defRPr>
      </a:lvl1pPr>
    </p:titleStyle>
    <p:bodyStyle>
      <a:lvl1pPr marL="342900" indent="-342900" algn="l" defTabSz="457200" rtl="0" eaLnBrk="1" latinLnBrk="0" hangingPunct="1">
        <a:spcBef>
          <a:spcPts val="1400"/>
        </a:spcBef>
        <a:buClr>
          <a:schemeClr val="accent1"/>
        </a:buClr>
        <a:buSzPct val="90000"/>
        <a:buFont typeface="Arial"/>
        <a:buChar char="•"/>
        <a:defRPr sz="3200" b="0" i="0" kern="1200">
          <a:solidFill>
            <a:schemeClr val="accent6">
              <a:lumMod val="75000"/>
            </a:schemeClr>
          </a:solidFill>
          <a:latin typeface="+mn-lt"/>
          <a:ea typeface="+mn-ea"/>
          <a:cs typeface="Trade Gothic LT Std"/>
        </a:defRPr>
      </a:lvl1pPr>
      <a:lvl2pPr marL="742950" indent="-285750" algn="l" defTabSz="457200" rtl="0" eaLnBrk="1" latinLnBrk="0" hangingPunct="1">
        <a:spcBef>
          <a:spcPts val="800"/>
        </a:spcBef>
        <a:buClr>
          <a:schemeClr val="accent1"/>
        </a:buClr>
        <a:buSzPct val="90000"/>
        <a:buFont typeface="Arial"/>
        <a:buChar char="–"/>
        <a:defRPr sz="2800" b="0" i="0" kern="1200">
          <a:solidFill>
            <a:schemeClr val="accent6">
              <a:lumMod val="75000"/>
            </a:schemeClr>
          </a:solidFill>
          <a:latin typeface="+mn-lt"/>
          <a:ea typeface="+mn-ea"/>
          <a:cs typeface="Trade Gothic LT Std"/>
        </a:defRPr>
      </a:lvl2pPr>
      <a:lvl3pPr marL="1143000" indent="-228600" algn="l" defTabSz="457200" rtl="0" eaLnBrk="1" latinLnBrk="0" hangingPunct="1">
        <a:spcBef>
          <a:spcPts val="600"/>
        </a:spcBef>
        <a:buClr>
          <a:schemeClr val="accent1"/>
        </a:buClr>
        <a:buSzPct val="90000"/>
        <a:buFont typeface="Arial"/>
        <a:buChar char="•"/>
        <a:defRPr sz="2400" b="0" i="0" kern="1200">
          <a:solidFill>
            <a:schemeClr val="accent6">
              <a:lumMod val="75000"/>
            </a:schemeClr>
          </a:solidFill>
          <a:latin typeface="+mn-lt"/>
          <a:ea typeface="+mn-ea"/>
          <a:cs typeface="Trade Gothic LT Std"/>
        </a:defRPr>
      </a:lvl3pPr>
      <a:lvl4pPr marL="1600200" indent="-228600" algn="l" defTabSz="457200" rtl="0" eaLnBrk="1" latinLnBrk="0" hangingPunct="1">
        <a:spcBef>
          <a:spcPts val="500"/>
        </a:spcBef>
        <a:buClr>
          <a:schemeClr val="accent1"/>
        </a:buClr>
        <a:buSzPct val="90000"/>
        <a:buFont typeface="Arial"/>
        <a:buChar char="–"/>
        <a:defRPr sz="2000" b="0" i="0" kern="1200">
          <a:solidFill>
            <a:schemeClr val="accent6">
              <a:lumMod val="75000"/>
            </a:schemeClr>
          </a:solidFill>
          <a:latin typeface="+mn-lt"/>
          <a:ea typeface="+mn-ea"/>
          <a:cs typeface="Trade Gothic LT Std"/>
        </a:defRPr>
      </a:lvl4pPr>
      <a:lvl5pPr marL="2057400" indent="-228600" algn="l" defTabSz="457200" rtl="0" eaLnBrk="1" latinLnBrk="0" hangingPunct="1">
        <a:spcBef>
          <a:spcPts val="500"/>
        </a:spcBef>
        <a:buClr>
          <a:schemeClr val="accent1"/>
        </a:buClr>
        <a:buSzPct val="90000"/>
        <a:buFont typeface="Arial"/>
        <a:buChar char="»"/>
        <a:defRPr sz="2000" b="0" i="0" kern="1200">
          <a:solidFill>
            <a:schemeClr val="accent6">
              <a:lumMod val="75000"/>
            </a:schemeClr>
          </a:solidFill>
          <a:latin typeface="+mn-lt"/>
          <a:ea typeface="+mn-ea"/>
          <a:cs typeface="Trade Gothic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ba.gov/document/support--affiliation-guide-size-standard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ba.gov/document/support--sba-franchise-directory"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da.org/WorkArea/DownloadAsset.aspx?id=21474860919"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nada.org/WorkArea/DownloadAsset.aspx?id=214748609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nada.org/stimulushelpform/"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8340" y="1269999"/>
            <a:ext cx="7755320" cy="3363783"/>
          </a:xfrm>
        </p:spPr>
        <p:txBody>
          <a:bodyPr>
            <a:normAutofit/>
          </a:bodyPr>
          <a:lstStyle/>
          <a:p>
            <a:r>
              <a:rPr lang="en-US" dirty="0"/>
              <a:t>Making Sense Out of The New SBA Paycheck Protection Program:</a:t>
            </a:r>
            <a:br>
              <a:rPr lang="en-US" dirty="0"/>
            </a:br>
            <a:br>
              <a:rPr lang="en-US" dirty="0"/>
            </a:br>
            <a:r>
              <a:rPr lang="en-US" dirty="0"/>
              <a:t>Practical Considerations for Dealers  </a:t>
            </a:r>
          </a:p>
        </p:txBody>
      </p:sp>
    </p:spTree>
    <p:extLst>
      <p:ext uri="{BB962C8B-B14F-4D97-AF65-F5344CB8AC3E}">
        <p14:creationId xmlns:p14="http://schemas.microsoft.com/office/powerpoint/2010/main" val="3748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3CD1-F504-440B-82F5-92DCF355B645}"/>
              </a:ext>
            </a:extLst>
          </p:cNvPr>
          <p:cNvSpPr>
            <a:spLocks noGrp="1"/>
          </p:cNvSpPr>
          <p:nvPr>
            <p:ph type="title"/>
          </p:nvPr>
        </p:nvSpPr>
        <p:spPr/>
        <p:txBody>
          <a:bodyPr/>
          <a:lstStyle/>
          <a:p>
            <a:r>
              <a:rPr lang="en-US" dirty="0"/>
              <a:t>Am I Eligible?</a:t>
            </a:r>
          </a:p>
        </p:txBody>
      </p:sp>
      <p:sp>
        <p:nvSpPr>
          <p:cNvPr id="3" name="Content Placeholder 2">
            <a:extLst>
              <a:ext uri="{FF2B5EF4-FFF2-40B4-BE49-F238E27FC236}">
                <a16:creationId xmlns:a16="http://schemas.microsoft.com/office/drawing/2014/main" id="{2F980746-88F1-4B98-B3A5-6D91E74A9516}"/>
              </a:ext>
            </a:extLst>
          </p:cNvPr>
          <p:cNvSpPr>
            <a:spLocks noGrp="1"/>
          </p:cNvSpPr>
          <p:nvPr>
            <p:ph idx="1"/>
          </p:nvPr>
        </p:nvSpPr>
        <p:spPr/>
        <p:txBody>
          <a:bodyPr/>
          <a:lstStyle/>
          <a:p>
            <a:r>
              <a:rPr lang="en-US" dirty="0"/>
              <a:t>Second Test</a:t>
            </a:r>
            <a:br>
              <a:rPr lang="en-US" dirty="0"/>
            </a:br>
            <a:endParaRPr lang="en-US" dirty="0"/>
          </a:p>
          <a:p>
            <a:pPr lvl="1"/>
            <a:r>
              <a:rPr lang="en-US" dirty="0"/>
              <a:t>General Rule:  Borrower has 500 or fewer employees</a:t>
            </a:r>
            <a:br>
              <a:rPr lang="en-US" dirty="0"/>
            </a:br>
            <a:endParaRPr lang="en-US" dirty="0"/>
          </a:p>
          <a:p>
            <a:pPr lvl="1"/>
            <a:r>
              <a:rPr lang="en-US" dirty="0"/>
              <a:t>What is the date for determining the number of employees?		 </a:t>
            </a:r>
          </a:p>
          <a:p>
            <a:pPr lvl="2"/>
            <a:r>
              <a:rPr lang="en-US" dirty="0"/>
              <a:t>Must be addressed by regulation or guidance</a:t>
            </a:r>
          </a:p>
          <a:p>
            <a:pPr lvl="2"/>
            <a:r>
              <a:rPr lang="en-US" dirty="0"/>
              <a:t>But, likely that measuring date will be on or after February 15, 2020.	</a:t>
            </a:r>
          </a:p>
          <a:p>
            <a:endParaRPr lang="en-US" dirty="0"/>
          </a:p>
        </p:txBody>
      </p:sp>
    </p:spTree>
    <p:extLst>
      <p:ext uri="{BB962C8B-B14F-4D97-AF65-F5344CB8AC3E}">
        <p14:creationId xmlns:p14="http://schemas.microsoft.com/office/powerpoint/2010/main" val="204687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8F78-BF62-40C6-8D1B-F06FD658FBED}"/>
              </a:ext>
            </a:extLst>
          </p:cNvPr>
          <p:cNvSpPr>
            <a:spLocks noGrp="1"/>
          </p:cNvSpPr>
          <p:nvPr>
            <p:ph type="title"/>
          </p:nvPr>
        </p:nvSpPr>
        <p:spPr>
          <a:xfrm>
            <a:off x="609600" y="901768"/>
            <a:ext cx="10972800" cy="731520"/>
          </a:xfrm>
        </p:spPr>
        <p:txBody>
          <a:bodyPr>
            <a:normAutofit fontScale="90000"/>
          </a:bodyPr>
          <a:lstStyle/>
          <a:p>
            <a:r>
              <a:rPr lang="en-US" dirty="0"/>
              <a:t>How will SBA apply the 500-employee limit?</a:t>
            </a:r>
            <a:br>
              <a:rPr lang="en-US" dirty="0"/>
            </a:br>
            <a:endParaRPr lang="en-US" dirty="0"/>
          </a:p>
        </p:txBody>
      </p:sp>
      <p:sp>
        <p:nvSpPr>
          <p:cNvPr id="3" name="Content Placeholder 2">
            <a:extLst>
              <a:ext uri="{FF2B5EF4-FFF2-40B4-BE49-F238E27FC236}">
                <a16:creationId xmlns:a16="http://schemas.microsoft.com/office/drawing/2014/main" id="{DB698724-33B8-45AB-BBDA-B9D082F69F34}"/>
              </a:ext>
            </a:extLst>
          </p:cNvPr>
          <p:cNvSpPr>
            <a:spLocks noGrp="1"/>
          </p:cNvSpPr>
          <p:nvPr>
            <p:ph idx="1"/>
          </p:nvPr>
        </p:nvSpPr>
        <p:spPr>
          <a:xfrm>
            <a:off x="609600" y="1829454"/>
            <a:ext cx="10972800" cy="4525963"/>
          </a:xfrm>
        </p:spPr>
        <p:txBody>
          <a:bodyPr/>
          <a:lstStyle/>
          <a:p>
            <a:r>
              <a:rPr lang="en-US" dirty="0"/>
              <a:t>Unless waived, general SBA affiliation rules will apply</a:t>
            </a:r>
          </a:p>
          <a:p>
            <a:r>
              <a:rPr lang="en-US" dirty="0"/>
              <a:t>Under these rules, business concerns that are commonly owned or commonly controlled are often treated as one – even if they are separately organized</a:t>
            </a:r>
          </a:p>
          <a:p>
            <a:r>
              <a:rPr lang="en-US" dirty="0"/>
              <a:t>An SBA publication describes these complex affiliation rules (</a:t>
            </a:r>
            <a:r>
              <a:rPr lang="en-US" u="sng" dirty="0">
                <a:hlinkClick r:id="rId3"/>
              </a:rPr>
              <a:t>here</a:t>
            </a:r>
            <a:r>
              <a:rPr lang="en-US" u="sng" dirty="0"/>
              <a:t>)</a:t>
            </a:r>
            <a:endParaRPr lang="en-US" dirty="0"/>
          </a:p>
          <a:p>
            <a:endParaRPr lang="en-US" dirty="0"/>
          </a:p>
        </p:txBody>
      </p:sp>
    </p:spTree>
    <p:extLst>
      <p:ext uri="{BB962C8B-B14F-4D97-AF65-F5344CB8AC3E}">
        <p14:creationId xmlns:p14="http://schemas.microsoft.com/office/powerpoint/2010/main" val="1034630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3C1A-4733-4A2A-BFB6-935C7EB4A16E}"/>
              </a:ext>
            </a:extLst>
          </p:cNvPr>
          <p:cNvSpPr>
            <a:spLocks noGrp="1"/>
          </p:cNvSpPr>
          <p:nvPr>
            <p:ph type="title"/>
          </p:nvPr>
        </p:nvSpPr>
        <p:spPr>
          <a:xfrm>
            <a:off x="609600" y="814682"/>
            <a:ext cx="10972800" cy="731520"/>
          </a:xfrm>
        </p:spPr>
        <p:txBody>
          <a:bodyPr>
            <a:normAutofit fontScale="90000"/>
          </a:bodyPr>
          <a:lstStyle/>
          <a:p>
            <a:br>
              <a:rPr lang="en-US" dirty="0"/>
            </a:br>
            <a:r>
              <a:rPr lang="en-US" dirty="0"/>
              <a:t>Normal Application of SBA’s Affiliation Rules </a:t>
            </a:r>
            <a:br>
              <a:rPr lang="en-US" dirty="0"/>
            </a:br>
            <a:endParaRPr lang="en-US" dirty="0"/>
          </a:p>
        </p:txBody>
      </p:sp>
      <p:sp>
        <p:nvSpPr>
          <p:cNvPr id="3" name="Content Placeholder 2">
            <a:extLst>
              <a:ext uri="{FF2B5EF4-FFF2-40B4-BE49-F238E27FC236}">
                <a16:creationId xmlns:a16="http://schemas.microsoft.com/office/drawing/2014/main" id="{5B08A7EC-DC40-485D-B6EB-CA312826738B}"/>
              </a:ext>
            </a:extLst>
          </p:cNvPr>
          <p:cNvSpPr>
            <a:spLocks noGrp="1"/>
          </p:cNvSpPr>
          <p:nvPr>
            <p:ph idx="1"/>
          </p:nvPr>
        </p:nvSpPr>
        <p:spPr>
          <a:xfrm>
            <a:off x="544286" y="2281211"/>
            <a:ext cx="10972800" cy="4908803"/>
          </a:xfrm>
        </p:spPr>
        <p:txBody>
          <a:bodyPr>
            <a:normAutofit fontScale="92500" lnSpcReduction="20000"/>
          </a:bodyPr>
          <a:lstStyle/>
          <a:p>
            <a:r>
              <a:rPr lang="en-US" dirty="0"/>
              <a:t>Without a waiver, the affiliation test would generally be applied as follows:</a:t>
            </a:r>
            <a:br>
              <a:rPr lang="en-US" dirty="0"/>
            </a:br>
            <a:endParaRPr lang="en-US" dirty="0"/>
          </a:p>
          <a:p>
            <a:pPr lvl="1"/>
            <a:r>
              <a:rPr lang="en-US" dirty="0"/>
              <a:t>Does the group of business concerns (stores) that you control employ, in total, more than 500 people?</a:t>
            </a:r>
            <a:br>
              <a:rPr lang="en-US" dirty="0"/>
            </a:br>
            <a:endParaRPr lang="en-US" dirty="0"/>
          </a:p>
          <a:p>
            <a:pPr lvl="2"/>
            <a:r>
              <a:rPr lang="en-US" dirty="0"/>
              <a:t>If no, you should be eligible for a loan</a:t>
            </a:r>
          </a:p>
          <a:p>
            <a:pPr lvl="2"/>
            <a:r>
              <a:rPr lang="en-US" dirty="0"/>
              <a:t>If yes, you will NOT be eligible for a loan</a:t>
            </a:r>
          </a:p>
          <a:p>
            <a:pPr lvl="2"/>
            <a:endParaRPr lang="en-US" dirty="0"/>
          </a:p>
          <a:p>
            <a:pPr lvl="1"/>
            <a:endParaRPr lang="en-US" dirty="0"/>
          </a:p>
          <a:p>
            <a:pPr lvl="1"/>
            <a:endParaRPr lang="en-US" dirty="0"/>
          </a:p>
          <a:p>
            <a:pPr marL="0" indent="0">
              <a:buNone/>
            </a:pPr>
            <a:r>
              <a:rPr lang="en-US" dirty="0"/>
              <a:t>		</a:t>
            </a:r>
          </a:p>
        </p:txBody>
      </p:sp>
    </p:spTree>
    <p:extLst>
      <p:ext uri="{BB962C8B-B14F-4D97-AF65-F5344CB8AC3E}">
        <p14:creationId xmlns:p14="http://schemas.microsoft.com/office/powerpoint/2010/main" val="276538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BD71-2613-4567-A889-4C2F9834A9E8}"/>
              </a:ext>
            </a:extLst>
          </p:cNvPr>
          <p:cNvSpPr>
            <a:spLocks noGrp="1"/>
          </p:cNvSpPr>
          <p:nvPr>
            <p:ph type="title"/>
          </p:nvPr>
        </p:nvSpPr>
        <p:spPr/>
        <p:txBody>
          <a:bodyPr>
            <a:normAutofit/>
          </a:bodyPr>
          <a:lstStyle/>
          <a:p>
            <a:r>
              <a:rPr lang="en-US" dirty="0"/>
              <a:t>PPP Affiliation Rule Waiver</a:t>
            </a:r>
          </a:p>
        </p:txBody>
      </p:sp>
      <p:sp>
        <p:nvSpPr>
          <p:cNvPr id="3" name="Content Placeholder 2">
            <a:extLst>
              <a:ext uri="{FF2B5EF4-FFF2-40B4-BE49-F238E27FC236}">
                <a16:creationId xmlns:a16="http://schemas.microsoft.com/office/drawing/2014/main" id="{533496FC-F5AD-4AFE-BC33-305935F6D121}"/>
              </a:ext>
            </a:extLst>
          </p:cNvPr>
          <p:cNvSpPr>
            <a:spLocks noGrp="1"/>
          </p:cNvSpPr>
          <p:nvPr>
            <p:ph idx="1"/>
          </p:nvPr>
        </p:nvSpPr>
        <p:spPr/>
        <p:txBody>
          <a:bodyPr>
            <a:normAutofit/>
          </a:bodyPr>
          <a:lstStyle/>
          <a:p>
            <a:r>
              <a:rPr lang="en-US" dirty="0"/>
              <a:t>Fortunately, the PPP contains an affiliation rule waiver provision that can work well for dealers</a:t>
            </a:r>
          </a:p>
          <a:p>
            <a:r>
              <a:rPr lang="en-US" dirty="0"/>
              <a:t>SBA issues Franchise Identifier Codes (FICs) to OEMs for name brands </a:t>
            </a:r>
          </a:p>
          <a:p>
            <a:pPr lvl="1"/>
            <a:r>
              <a:rPr lang="en-US" dirty="0"/>
              <a:t>For example, the FIC for Ford dealers is S4155 and Lincoln is S4156</a:t>
            </a:r>
          </a:p>
          <a:p>
            <a:r>
              <a:rPr lang="en-US" dirty="0"/>
              <a:t>Under the PPP, the standard SBA affiliation rules will be WAIVED, if (1) the dealer operates as a franchise and (2) that franchise has been assigned an FIC by the SBA</a:t>
            </a:r>
          </a:p>
          <a:p>
            <a:endParaRPr lang="en-US" dirty="0"/>
          </a:p>
        </p:txBody>
      </p:sp>
    </p:spTree>
    <p:extLst>
      <p:ext uri="{BB962C8B-B14F-4D97-AF65-F5344CB8AC3E}">
        <p14:creationId xmlns:p14="http://schemas.microsoft.com/office/powerpoint/2010/main" val="99994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7B16-7E9E-4F7C-9F74-A2DAA365E05C}"/>
              </a:ext>
            </a:extLst>
          </p:cNvPr>
          <p:cNvSpPr>
            <a:spLocks noGrp="1"/>
          </p:cNvSpPr>
          <p:nvPr>
            <p:ph type="title"/>
          </p:nvPr>
        </p:nvSpPr>
        <p:spPr>
          <a:xfrm>
            <a:off x="609600" y="613296"/>
            <a:ext cx="10972800" cy="731520"/>
          </a:xfrm>
        </p:spPr>
        <p:txBody>
          <a:bodyPr>
            <a:normAutofit/>
          </a:bodyPr>
          <a:lstStyle/>
          <a:p>
            <a:r>
              <a:rPr lang="en-US" dirty="0"/>
              <a:t>PPP Affiliation Rule Waiver</a:t>
            </a:r>
          </a:p>
        </p:txBody>
      </p:sp>
      <p:sp>
        <p:nvSpPr>
          <p:cNvPr id="3" name="Content Placeholder 2">
            <a:extLst>
              <a:ext uri="{FF2B5EF4-FFF2-40B4-BE49-F238E27FC236}">
                <a16:creationId xmlns:a16="http://schemas.microsoft.com/office/drawing/2014/main" id="{302AE3A3-EE45-4453-B0E2-81DCEBAF89DB}"/>
              </a:ext>
            </a:extLst>
          </p:cNvPr>
          <p:cNvSpPr>
            <a:spLocks noGrp="1"/>
          </p:cNvSpPr>
          <p:nvPr>
            <p:ph idx="1"/>
          </p:nvPr>
        </p:nvSpPr>
        <p:spPr>
          <a:xfrm>
            <a:off x="609600" y="1818569"/>
            <a:ext cx="10972800" cy="4525963"/>
          </a:xfrm>
        </p:spPr>
        <p:txBody>
          <a:bodyPr/>
          <a:lstStyle/>
          <a:p>
            <a:r>
              <a:rPr lang="en-US" dirty="0"/>
              <a:t>Franchises that have FICs</a:t>
            </a:r>
          </a:p>
          <a:p>
            <a:r>
              <a:rPr lang="en-US" dirty="0"/>
              <a:t>Franchises that have FICs applications pending because of NADA’s efforts</a:t>
            </a:r>
          </a:p>
          <a:p>
            <a:r>
              <a:rPr lang="en-US" dirty="0"/>
              <a:t>Status of the pending applications</a:t>
            </a:r>
          </a:p>
          <a:p>
            <a:r>
              <a:rPr lang="en-US" dirty="0"/>
              <a:t>How can I find out if a particular franchise has an FIC?</a:t>
            </a:r>
          </a:p>
          <a:p>
            <a:pPr lvl="1"/>
            <a:r>
              <a:rPr lang="en-US" dirty="0"/>
              <a:t>SBA maintains a directory that lists all FICs (found </a:t>
            </a:r>
            <a:r>
              <a:rPr lang="en-US" u="sng" dirty="0">
                <a:hlinkClick r:id="rId3"/>
              </a:rPr>
              <a:t>here</a:t>
            </a:r>
            <a:r>
              <a:rPr lang="en-US" dirty="0"/>
              <a:t>)</a:t>
            </a:r>
          </a:p>
          <a:p>
            <a:endParaRPr lang="en-US" dirty="0"/>
          </a:p>
        </p:txBody>
      </p:sp>
    </p:spTree>
    <p:extLst>
      <p:ext uri="{BB962C8B-B14F-4D97-AF65-F5344CB8AC3E}">
        <p14:creationId xmlns:p14="http://schemas.microsoft.com/office/powerpoint/2010/main" val="4244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9081-5AAF-4440-B46F-8AA45BF6F28F}"/>
              </a:ext>
            </a:extLst>
          </p:cNvPr>
          <p:cNvSpPr>
            <a:spLocks noGrp="1"/>
          </p:cNvSpPr>
          <p:nvPr>
            <p:ph type="title"/>
          </p:nvPr>
        </p:nvSpPr>
        <p:spPr>
          <a:xfrm>
            <a:off x="609600" y="701036"/>
            <a:ext cx="10972800" cy="731520"/>
          </a:xfrm>
        </p:spPr>
        <p:txBody>
          <a:bodyPr>
            <a:normAutofit/>
          </a:bodyPr>
          <a:lstStyle/>
          <a:p>
            <a:r>
              <a:rPr lang="en-US" dirty="0"/>
              <a:t>PPP Affiliation Rule Waiver</a:t>
            </a:r>
          </a:p>
        </p:txBody>
      </p:sp>
      <p:sp>
        <p:nvSpPr>
          <p:cNvPr id="3" name="Content Placeholder 2">
            <a:extLst>
              <a:ext uri="{FF2B5EF4-FFF2-40B4-BE49-F238E27FC236}">
                <a16:creationId xmlns:a16="http://schemas.microsoft.com/office/drawing/2014/main" id="{D8FF2469-B525-4EE7-B45E-00BD5A18CC3B}"/>
              </a:ext>
            </a:extLst>
          </p:cNvPr>
          <p:cNvSpPr>
            <a:spLocks noGrp="1"/>
          </p:cNvSpPr>
          <p:nvPr>
            <p:ph idx="1"/>
          </p:nvPr>
        </p:nvSpPr>
        <p:spPr>
          <a:xfrm>
            <a:off x="609600" y="1747811"/>
            <a:ext cx="10972800" cy="4525963"/>
          </a:xfrm>
        </p:spPr>
        <p:txBody>
          <a:bodyPr/>
          <a:lstStyle/>
          <a:p>
            <a:r>
              <a:rPr lang="en-US" dirty="0"/>
              <a:t>How will the waiver work for dealerships?</a:t>
            </a:r>
          </a:p>
          <a:p>
            <a:r>
              <a:rPr lang="en-US" dirty="0"/>
              <a:t>First, determine how many separately organized business concerns (stores) you have?</a:t>
            </a:r>
          </a:p>
          <a:p>
            <a:pPr lvl="1"/>
            <a:r>
              <a:rPr lang="en-US" dirty="0"/>
              <a:t>Does any one of those stores employ MORE than 500 people?</a:t>
            </a:r>
          </a:p>
          <a:p>
            <a:pPr lvl="2"/>
            <a:r>
              <a:rPr lang="en-US" dirty="0"/>
              <a:t>If yes, you will NOT be eligible for a loan FOR THESE STORES.</a:t>
            </a:r>
          </a:p>
          <a:p>
            <a:pPr lvl="2"/>
            <a:r>
              <a:rPr lang="en-US" dirty="0"/>
              <a:t>This is true even if your store has an FIC </a:t>
            </a:r>
          </a:p>
          <a:p>
            <a:endParaRPr lang="en-US" dirty="0"/>
          </a:p>
        </p:txBody>
      </p:sp>
    </p:spTree>
    <p:extLst>
      <p:ext uri="{BB962C8B-B14F-4D97-AF65-F5344CB8AC3E}">
        <p14:creationId xmlns:p14="http://schemas.microsoft.com/office/powerpoint/2010/main" val="311950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833C-CBDF-4237-BFC4-E4EFCBA4808B}"/>
              </a:ext>
            </a:extLst>
          </p:cNvPr>
          <p:cNvSpPr>
            <a:spLocks noGrp="1"/>
          </p:cNvSpPr>
          <p:nvPr>
            <p:ph type="title"/>
          </p:nvPr>
        </p:nvSpPr>
        <p:spPr>
          <a:xfrm>
            <a:off x="609600" y="618739"/>
            <a:ext cx="10972800" cy="731520"/>
          </a:xfrm>
        </p:spPr>
        <p:txBody>
          <a:bodyPr>
            <a:normAutofit/>
          </a:bodyPr>
          <a:lstStyle/>
          <a:p>
            <a:r>
              <a:rPr lang="en-US" dirty="0"/>
              <a:t>PPP Affiliation Rule Waiver</a:t>
            </a:r>
          </a:p>
        </p:txBody>
      </p:sp>
      <p:sp>
        <p:nvSpPr>
          <p:cNvPr id="3" name="Content Placeholder 2">
            <a:extLst>
              <a:ext uri="{FF2B5EF4-FFF2-40B4-BE49-F238E27FC236}">
                <a16:creationId xmlns:a16="http://schemas.microsoft.com/office/drawing/2014/main" id="{8A723C2C-3146-4F14-B471-F4AF99B393C6}"/>
              </a:ext>
            </a:extLst>
          </p:cNvPr>
          <p:cNvSpPr>
            <a:spLocks noGrp="1"/>
          </p:cNvSpPr>
          <p:nvPr>
            <p:ph idx="1"/>
          </p:nvPr>
        </p:nvSpPr>
        <p:spPr>
          <a:xfrm>
            <a:off x="609600" y="1666169"/>
            <a:ext cx="10972800" cy="4525963"/>
          </a:xfrm>
        </p:spPr>
        <p:txBody>
          <a:bodyPr>
            <a:normAutofit/>
          </a:bodyPr>
          <a:lstStyle/>
          <a:p>
            <a:r>
              <a:rPr lang="en-US" dirty="0"/>
              <a:t>For the stores in your group with 500 or fewer employees</a:t>
            </a:r>
          </a:p>
          <a:p>
            <a:pPr lvl="1"/>
            <a:r>
              <a:rPr lang="en-US" dirty="0"/>
              <a:t>Determine which stores have an FIC</a:t>
            </a:r>
          </a:p>
          <a:p>
            <a:pPr lvl="2"/>
            <a:r>
              <a:rPr lang="en-US" dirty="0"/>
              <a:t>Each of those stores should be eligible but will need to file a separate loan application</a:t>
            </a:r>
          </a:p>
          <a:p>
            <a:pPr lvl="1"/>
            <a:r>
              <a:rPr lang="en-US" dirty="0"/>
              <a:t>What about stores that do NOT have an FIC?</a:t>
            </a:r>
          </a:p>
          <a:p>
            <a:pPr lvl="2"/>
            <a:r>
              <a:rPr lang="en-US" dirty="0"/>
              <a:t>If they together combine to exceed 500 employees, they will likely not be eligible </a:t>
            </a:r>
          </a:p>
          <a:p>
            <a:pPr lvl="2"/>
            <a:endParaRPr lang="en-US" dirty="0"/>
          </a:p>
          <a:p>
            <a:endParaRPr lang="en-US" dirty="0"/>
          </a:p>
        </p:txBody>
      </p:sp>
    </p:spTree>
    <p:extLst>
      <p:ext uri="{BB962C8B-B14F-4D97-AF65-F5344CB8AC3E}">
        <p14:creationId xmlns:p14="http://schemas.microsoft.com/office/powerpoint/2010/main" val="359142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37F1-8D5D-4899-BAC6-07EEC2F334CA}"/>
              </a:ext>
            </a:extLst>
          </p:cNvPr>
          <p:cNvSpPr>
            <a:spLocks noGrp="1"/>
          </p:cNvSpPr>
          <p:nvPr>
            <p:ph type="title"/>
          </p:nvPr>
        </p:nvSpPr>
        <p:spPr/>
        <p:txBody>
          <a:bodyPr/>
          <a:lstStyle/>
          <a:p>
            <a:r>
              <a:rPr lang="en-US" dirty="0"/>
              <a:t>Key Questions for Today</a:t>
            </a:r>
          </a:p>
        </p:txBody>
      </p:sp>
      <p:sp>
        <p:nvSpPr>
          <p:cNvPr id="3" name="Content Placeholder 2">
            <a:extLst>
              <a:ext uri="{FF2B5EF4-FFF2-40B4-BE49-F238E27FC236}">
                <a16:creationId xmlns:a16="http://schemas.microsoft.com/office/drawing/2014/main" id="{B7BF4EE7-7DFE-427D-ACA9-F6E29B84E750}"/>
              </a:ext>
            </a:extLst>
          </p:cNvPr>
          <p:cNvSpPr>
            <a:spLocks noGrp="1"/>
          </p:cNvSpPr>
          <p:nvPr>
            <p:ph idx="1"/>
          </p:nvPr>
        </p:nvSpPr>
        <p:spPr/>
        <p:txBody>
          <a:bodyPr/>
          <a:lstStyle/>
          <a:p>
            <a:r>
              <a:rPr lang="en-US" dirty="0"/>
              <a:t>Am I eligible?</a:t>
            </a:r>
          </a:p>
          <a:p>
            <a:r>
              <a:rPr lang="en-US" b="1" dirty="0"/>
              <a:t>Where can I get a loan?</a:t>
            </a:r>
            <a:endParaRPr lang="en-US" dirty="0"/>
          </a:p>
          <a:p>
            <a:r>
              <a:rPr lang="en-US" dirty="0"/>
              <a:t>What terms can I expect?/What documentation will be required?</a:t>
            </a:r>
          </a:p>
          <a:p>
            <a:r>
              <a:rPr lang="en-US" dirty="0"/>
              <a:t>How much can I borrow?</a:t>
            </a:r>
          </a:p>
          <a:p>
            <a:r>
              <a:rPr lang="en-US" dirty="0"/>
              <a:t>How can I use the funds?</a:t>
            </a:r>
          </a:p>
          <a:p>
            <a:r>
              <a:rPr lang="en-US" dirty="0"/>
              <a:t>How much of the loan will be forgiven?</a:t>
            </a:r>
          </a:p>
          <a:p>
            <a:endParaRPr lang="en-US" dirty="0"/>
          </a:p>
        </p:txBody>
      </p:sp>
    </p:spTree>
    <p:extLst>
      <p:ext uri="{BB962C8B-B14F-4D97-AF65-F5344CB8AC3E}">
        <p14:creationId xmlns:p14="http://schemas.microsoft.com/office/powerpoint/2010/main" val="76989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C63E-AFB1-479D-8C0F-4AFE7F6494F8}"/>
              </a:ext>
            </a:extLst>
          </p:cNvPr>
          <p:cNvSpPr>
            <a:spLocks noGrp="1"/>
          </p:cNvSpPr>
          <p:nvPr>
            <p:ph type="title"/>
          </p:nvPr>
        </p:nvSpPr>
        <p:spPr/>
        <p:txBody>
          <a:bodyPr>
            <a:normAutofit/>
          </a:bodyPr>
          <a:lstStyle/>
          <a:p>
            <a:r>
              <a:rPr lang="en-US" dirty="0"/>
              <a:t>Where Can I Get a Loan?</a:t>
            </a:r>
          </a:p>
        </p:txBody>
      </p:sp>
      <p:sp>
        <p:nvSpPr>
          <p:cNvPr id="3" name="Content Placeholder 2">
            <a:extLst>
              <a:ext uri="{FF2B5EF4-FFF2-40B4-BE49-F238E27FC236}">
                <a16:creationId xmlns:a16="http://schemas.microsoft.com/office/drawing/2014/main" id="{33BE0671-5878-4EA5-AE8B-D557312E8F18}"/>
              </a:ext>
            </a:extLst>
          </p:cNvPr>
          <p:cNvSpPr>
            <a:spLocks noGrp="1"/>
          </p:cNvSpPr>
          <p:nvPr>
            <p:ph idx="1"/>
          </p:nvPr>
        </p:nvSpPr>
        <p:spPr/>
        <p:txBody>
          <a:bodyPr>
            <a:normAutofit/>
          </a:bodyPr>
          <a:lstStyle/>
          <a:p>
            <a:r>
              <a:rPr lang="en-US" dirty="0"/>
              <a:t>Lenders must be “SBA-approved” </a:t>
            </a:r>
            <a:endParaRPr lang="en-US" dirty="0">
              <a:highlight>
                <a:srgbClr val="FFFF00"/>
              </a:highlight>
            </a:endParaRPr>
          </a:p>
          <a:p>
            <a:r>
              <a:rPr lang="en-US" dirty="0"/>
              <a:t>Treasury and SBA approved all for insured depository institutions and credit unions   </a:t>
            </a:r>
          </a:p>
          <a:p>
            <a:r>
              <a:rPr lang="en-US" dirty="0"/>
              <a:t>CARES Act contains explicit authority to approve additional lenders</a:t>
            </a:r>
          </a:p>
          <a:p>
            <a:pPr lvl="1"/>
            <a:r>
              <a:rPr lang="en-US" dirty="0"/>
              <a:t>Qualified to process, close, disburse and service loans</a:t>
            </a:r>
          </a:p>
          <a:p>
            <a:pPr lvl="1"/>
            <a:r>
              <a:rPr lang="en-US" dirty="0"/>
              <a:t>Nothing in the law excludes non-depository, captive finance companies</a:t>
            </a:r>
          </a:p>
        </p:txBody>
      </p:sp>
    </p:spTree>
    <p:extLst>
      <p:ext uri="{BB962C8B-B14F-4D97-AF65-F5344CB8AC3E}">
        <p14:creationId xmlns:p14="http://schemas.microsoft.com/office/powerpoint/2010/main" val="123499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0143-E88C-4226-85EC-BC43D486489C}"/>
              </a:ext>
            </a:extLst>
          </p:cNvPr>
          <p:cNvSpPr>
            <a:spLocks noGrp="1"/>
          </p:cNvSpPr>
          <p:nvPr>
            <p:ph type="title"/>
          </p:nvPr>
        </p:nvSpPr>
        <p:spPr/>
        <p:txBody>
          <a:bodyPr>
            <a:normAutofit/>
          </a:bodyPr>
          <a:lstStyle/>
          <a:p>
            <a:r>
              <a:rPr lang="en-US" dirty="0"/>
              <a:t>Where Can I Get a Loan?</a:t>
            </a:r>
          </a:p>
        </p:txBody>
      </p:sp>
      <p:sp>
        <p:nvSpPr>
          <p:cNvPr id="3" name="Content Placeholder 2">
            <a:extLst>
              <a:ext uri="{FF2B5EF4-FFF2-40B4-BE49-F238E27FC236}">
                <a16:creationId xmlns:a16="http://schemas.microsoft.com/office/drawing/2014/main" id="{F824EB0D-F704-469D-B249-405D5EC853AE}"/>
              </a:ext>
            </a:extLst>
          </p:cNvPr>
          <p:cNvSpPr>
            <a:spLocks noGrp="1"/>
          </p:cNvSpPr>
          <p:nvPr>
            <p:ph idx="1"/>
          </p:nvPr>
        </p:nvSpPr>
        <p:spPr/>
        <p:txBody>
          <a:bodyPr>
            <a:normAutofit fontScale="92500"/>
          </a:bodyPr>
          <a:lstStyle/>
          <a:p>
            <a:r>
              <a:rPr lang="en-US" dirty="0"/>
              <a:t>SBA Lender Match – online tool connects small businesses with participating SBA-approved lenders. (Information available </a:t>
            </a:r>
            <a:r>
              <a:rPr lang="en-US" dirty="0">
                <a:hlinkClick r:id="rId3"/>
              </a:rPr>
              <a:t>here</a:t>
            </a:r>
            <a:r>
              <a:rPr lang="en-US" dirty="0"/>
              <a:t>.)</a:t>
            </a:r>
          </a:p>
          <a:p>
            <a:r>
              <a:rPr lang="en-US" dirty="0"/>
              <a:t>SBA-approved credit unions in CUDL. (List available </a:t>
            </a:r>
            <a:r>
              <a:rPr lang="en-US" dirty="0">
                <a:hlinkClick r:id="rId4"/>
              </a:rPr>
              <a:t>here</a:t>
            </a:r>
            <a:r>
              <a:rPr lang="en-US" dirty="0"/>
              <a:t>.)</a:t>
            </a:r>
            <a:endParaRPr lang="en-US" dirty="0">
              <a:highlight>
                <a:srgbClr val="FFFF00"/>
              </a:highlight>
            </a:endParaRPr>
          </a:p>
          <a:p>
            <a:r>
              <a:rPr lang="en-US" dirty="0"/>
              <a:t>What is NADA doing to help?</a:t>
            </a:r>
          </a:p>
          <a:p>
            <a:pPr lvl="1"/>
            <a:r>
              <a:rPr lang="en-US" dirty="0"/>
              <a:t>Outreach to lenders already active in auto finance, including captives</a:t>
            </a:r>
          </a:p>
          <a:p>
            <a:pPr lvl="1"/>
            <a:r>
              <a:rPr lang="en-US" dirty="0"/>
              <a:t>Outreach to CUDL and national trade associations (banks and credit unions)</a:t>
            </a:r>
          </a:p>
          <a:p>
            <a:r>
              <a:rPr lang="en-US" dirty="0"/>
              <a:t>Message: Participate in this program!</a:t>
            </a:r>
          </a:p>
          <a:p>
            <a:endParaRPr lang="en-US" dirty="0"/>
          </a:p>
        </p:txBody>
      </p:sp>
    </p:spTree>
    <p:extLst>
      <p:ext uri="{BB962C8B-B14F-4D97-AF65-F5344CB8AC3E}">
        <p14:creationId xmlns:p14="http://schemas.microsoft.com/office/powerpoint/2010/main" val="170574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F1B2-18FB-4D00-8422-B21F051FFEDC}"/>
              </a:ext>
            </a:extLst>
          </p:cNvPr>
          <p:cNvSpPr>
            <a:spLocks noGrp="1"/>
          </p:cNvSpPr>
          <p:nvPr>
            <p:ph type="title"/>
          </p:nvPr>
        </p:nvSpPr>
        <p:spPr/>
        <p:txBody>
          <a:bodyPr>
            <a:normAutofit fontScale="90000"/>
          </a:bodyPr>
          <a:lstStyle/>
          <a:p>
            <a:r>
              <a:rPr lang="en-US" dirty="0"/>
              <a:t>COVID Phase 3: Major Dealer-Related Provisions</a:t>
            </a:r>
            <a:br>
              <a:rPr lang="en-US" dirty="0"/>
            </a:br>
            <a:endParaRPr lang="en-US" dirty="0"/>
          </a:p>
        </p:txBody>
      </p:sp>
      <p:sp>
        <p:nvSpPr>
          <p:cNvPr id="3" name="Content Placeholder 2">
            <a:extLst>
              <a:ext uri="{FF2B5EF4-FFF2-40B4-BE49-F238E27FC236}">
                <a16:creationId xmlns:a16="http://schemas.microsoft.com/office/drawing/2014/main" id="{C335A05C-3DE0-42B0-BC06-1A709915E12A}"/>
              </a:ext>
            </a:extLst>
          </p:cNvPr>
          <p:cNvSpPr>
            <a:spLocks noGrp="1"/>
          </p:cNvSpPr>
          <p:nvPr>
            <p:ph idx="1"/>
          </p:nvPr>
        </p:nvSpPr>
        <p:spPr/>
        <p:txBody>
          <a:bodyPr/>
          <a:lstStyle/>
          <a:p>
            <a:pPr marL="0" indent="0" algn="ctr">
              <a:buNone/>
            </a:pPr>
            <a:r>
              <a:rPr lang="en-US" u="sng" dirty="0"/>
              <a:t>Presenters</a:t>
            </a:r>
            <a:br>
              <a:rPr lang="en-US" u="sng" dirty="0"/>
            </a:br>
            <a:endParaRPr lang="en-US" dirty="0"/>
          </a:p>
          <a:p>
            <a:r>
              <a:rPr lang="en-US" dirty="0"/>
              <a:t>Andy Koblenz</a:t>
            </a:r>
            <a:br>
              <a:rPr lang="en-US" dirty="0"/>
            </a:br>
            <a:r>
              <a:rPr lang="en-US" dirty="0"/>
              <a:t>EVP, Legal &amp; Regulatory Affairs</a:t>
            </a:r>
            <a:br>
              <a:rPr lang="en-US" dirty="0"/>
            </a:br>
            <a:endParaRPr lang="en-US" dirty="0"/>
          </a:p>
          <a:p>
            <a:r>
              <a:rPr lang="en-US" dirty="0"/>
              <a:t>Dave Regan</a:t>
            </a:r>
            <a:br>
              <a:rPr lang="en-US" dirty="0"/>
            </a:br>
            <a:r>
              <a:rPr lang="en-US" dirty="0"/>
              <a:t>EVP, Legislative Affairs</a:t>
            </a:r>
          </a:p>
          <a:p>
            <a:endParaRPr lang="en-US" dirty="0"/>
          </a:p>
        </p:txBody>
      </p:sp>
    </p:spTree>
    <p:extLst>
      <p:ext uri="{BB962C8B-B14F-4D97-AF65-F5344CB8AC3E}">
        <p14:creationId xmlns:p14="http://schemas.microsoft.com/office/powerpoint/2010/main" val="443485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3E1F-9590-4401-A0AD-6DF657F12D69}"/>
              </a:ext>
            </a:extLst>
          </p:cNvPr>
          <p:cNvSpPr>
            <a:spLocks noGrp="1"/>
          </p:cNvSpPr>
          <p:nvPr>
            <p:ph type="title"/>
          </p:nvPr>
        </p:nvSpPr>
        <p:spPr/>
        <p:txBody>
          <a:bodyPr/>
          <a:lstStyle/>
          <a:p>
            <a:r>
              <a:rPr lang="en-US" dirty="0"/>
              <a:t>Where Can I Get a Loan? </a:t>
            </a:r>
          </a:p>
        </p:txBody>
      </p:sp>
      <p:sp>
        <p:nvSpPr>
          <p:cNvPr id="3" name="Content Placeholder 2">
            <a:extLst>
              <a:ext uri="{FF2B5EF4-FFF2-40B4-BE49-F238E27FC236}">
                <a16:creationId xmlns:a16="http://schemas.microsoft.com/office/drawing/2014/main" id="{1E38B21F-9446-405B-A4A6-935C9F471A25}"/>
              </a:ext>
            </a:extLst>
          </p:cNvPr>
          <p:cNvSpPr>
            <a:spLocks noGrp="1"/>
          </p:cNvSpPr>
          <p:nvPr>
            <p:ph idx="1"/>
          </p:nvPr>
        </p:nvSpPr>
        <p:spPr/>
        <p:txBody>
          <a:bodyPr>
            <a:normAutofit/>
          </a:bodyPr>
          <a:lstStyle/>
          <a:p>
            <a:r>
              <a:rPr lang="en-US" dirty="0"/>
              <a:t>Should I contact a lender now?</a:t>
            </a:r>
          </a:p>
          <a:p>
            <a:pPr lvl="1"/>
            <a:r>
              <a:rPr lang="en-US" dirty="0"/>
              <a:t>Yes, to determine your lender’s interest in participating</a:t>
            </a:r>
          </a:p>
          <a:p>
            <a:pPr lvl="1"/>
            <a:r>
              <a:rPr lang="en-US" dirty="0"/>
              <a:t>Discuss loan application process</a:t>
            </a:r>
          </a:p>
          <a:p>
            <a:r>
              <a:rPr lang="en-US" dirty="0"/>
              <a:t>Seek advice from the local lender on: </a:t>
            </a:r>
          </a:p>
          <a:p>
            <a:pPr lvl="1"/>
            <a:r>
              <a:rPr lang="en-US" dirty="0"/>
              <a:t>Timing of the application process; and</a:t>
            </a:r>
          </a:p>
          <a:p>
            <a:pPr lvl="1"/>
            <a:r>
              <a:rPr lang="en-US" dirty="0"/>
              <a:t>Lender’s capacity to process loans and disburse funds</a:t>
            </a:r>
          </a:p>
          <a:p>
            <a:r>
              <a:rPr lang="en-US" dirty="0"/>
              <a:t>Can you pre-file or reserve capacity with a lender?</a:t>
            </a:r>
          </a:p>
          <a:p>
            <a:endParaRPr lang="en-US" dirty="0"/>
          </a:p>
        </p:txBody>
      </p:sp>
    </p:spTree>
    <p:extLst>
      <p:ext uri="{BB962C8B-B14F-4D97-AF65-F5344CB8AC3E}">
        <p14:creationId xmlns:p14="http://schemas.microsoft.com/office/powerpoint/2010/main" val="34007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DAA-8D40-437A-8E5F-4777FB28DF99}"/>
              </a:ext>
            </a:extLst>
          </p:cNvPr>
          <p:cNvSpPr>
            <a:spLocks noGrp="1"/>
          </p:cNvSpPr>
          <p:nvPr>
            <p:ph type="title"/>
          </p:nvPr>
        </p:nvSpPr>
        <p:spPr>
          <a:xfrm>
            <a:off x="609600" y="629625"/>
            <a:ext cx="10972800" cy="731520"/>
          </a:xfrm>
        </p:spPr>
        <p:txBody>
          <a:bodyPr/>
          <a:lstStyle/>
          <a:p>
            <a:r>
              <a:rPr lang="en-US" dirty="0"/>
              <a:t>REALITY CHECK</a:t>
            </a:r>
          </a:p>
        </p:txBody>
      </p:sp>
      <p:sp>
        <p:nvSpPr>
          <p:cNvPr id="3" name="Content Placeholder 2">
            <a:extLst>
              <a:ext uri="{FF2B5EF4-FFF2-40B4-BE49-F238E27FC236}">
                <a16:creationId xmlns:a16="http://schemas.microsoft.com/office/drawing/2014/main" id="{F427239C-A01A-45D9-9213-A53A3AB82BAE}"/>
              </a:ext>
            </a:extLst>
          </p:cNvPr>
          <p:cNvSpPr>
            <a:spLocks noGrp="1"/>
          </p:cNvSpPr>
          <p:nvPr>
            <p:ph idx="1"/>
          </p:nvPr>
        </p:nvSpPr>
        <p:spPr>
          <a:xfrm>
            <a:off x="527957" y="1758697"/>
            <a:ext cx="10972800" cy="4525963"/>
          </a:xfrm>
        </p:spPr>
        <p:txBody>
          <a:bodyPr/>
          <a:lstStyle/>
          <a:p>
            <a:r>
              <a:rPr lang="en-US" dirty="0"/>
              <a:t>Completely new, $350 Billion program</a:t>
            </a:r>
          </a:p>
          <a:p>
            <a:r>
              <a:rPr lang="en-US" dirty="0"/>
              <a:t>Demand will be enormous</a:t>
            </a:r>
          </a:p>
          <a:p>
            <a:r>
              <a:rPr lang="en-US" dirty="0"/>
              <a:t>Although initial SBA guidance is out, administrative challenges and frustrations are certain to arise</a:t>
            </a:r>
          </a:p>
          <a:p>
            <a:r>
              <a:rPr lang="en-US" dirty="0"/>
              <a:t>NADA will advocate for a streamlined process in every phase of the program</a:t>
            </a:r>
          </a:p>
        </p:txBody>
      </p:sp>
    </p:spTree>
    <p:extLst>
      <p:ext uri="{BB962C8B-B14F-4D97-AF65-F5344CB8AC3E}">
        <p14:creationId xmlns:p14="http://schemas.microsoft.com/office/powerpoint/2010/main" val="316488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31D2-3B16-47E4-8E26-F70728FDBB0F}"/>
              </a:ext>
            </a:extLst>
          </p:cNvPr>
          <p:cNvSpPr>
            <a:spLocks noGrp="1"/>
          </p:cNvSpPr>
          <p:nvPr>
            <p:ph type="title"/>
          </p:nvPr>
        </p:nvSpPr>
        <p:spPr/>
        <p:txBody>
          <a:bodyPr/>
          <a:lstStyle/>
          <a:p>
            <a:r>
              <a:rPr lang="en-US" dirty="0"/>
              <a:t>Key Questions for Today</a:t>
            </a:r>
          </a:p>
        </p:txBody>
      </p:sp>
      <p:sp>
        <p:nvSpPr>
          <p:cNvPr id="3" name="Content Placeholder 2">
            <a:extLst>
              <a:ext uri="{FF2B5EF4-FFF2-40B4-BE49-F238E27FC236}">
                <a16:creationId xmlns:a16="http://schemas.microsoft.com/office/drawing/2014/main" id="{BA26E4D9-B0B0-46BC-A0AE-7E9DCEC4C586}"/>
              </a:ext>
            </a:extLst>
          </p:cNvPr>
          <p:cNvSpPr>
            <a:spLocks noGrp="1"/>
          </p:cNvSpPr>
          <p:nvPr>
            <p:ph idx="1"/>
          </p:nvPr>
        </p:nvSpPr>
        <p:spPr/>
        <p:txBody>
          <a:bodyPr/>
          <a:lstStyle/>
          <a:p>
            <a:r>
              <a:rPr lang="en-US" dirty="0"/>
              <a:t>Am I eligible?</a:t>
            </a:r>
          </a:p>
          <a:p>
            <a:r>
              <a:rPr lang="en-US" dirty="0"/>
              <a:t>Where can I get a loan?</a:t>
            </a:r>
          </a:p>
          <a:p>
            <a:r>
              <a:rPr lang="en-US" b="1" dirty="0"/>
              <a:t>What terms can I expect?/What documentation will be required?</a:t>
            </a:r>
            <a:endParaRPr lang="en-US" dirty="0"/>
          </a:p>
          <a:p>
            <a:r>
              <a:rPr lang="en-US" dirty="0"/>
              <a:t>How much can I borrow?</a:t>
            </a:r>
          </a:p>
          <a:p>
            <a:r>
              <a:rPr lang="en-US" dirty="0"/>
              <a:t>How can I use the funds?</a:t>
            </a:r>
          </a:p>
          <a:p>
            <a:r>
              <a:rPr lang="en-US" dirty="0"/>
              <a:t>How much of the loan will be forgiven?</a:t>
            </a:r>
          </a:p>
          <a:p>
            <a:endParaRPr lang="en-US" dirty="0"/>
          </a:p>
        </p:txBody>
      </p:sp>
    </p:spTree>
    <p:extLst>
      <p:ext uri="{BB962C8B-B14F-4D97-AF65-F5344CB8AC3E}">
        <p14:creationId xmlns:p14="http://schemas.microsoft.com/office/powerpoint/2010/main" val="65408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84B8-9EAF-497B-8341-B6A0191CBA06}"/>
              </a:ext>
            </a:extLst>
          </p:cNvPr>
          <p:cNvSpPr>
            <a:spLocks noGrp="1"/>
          </p:cNvSpPr>
          <p:nvPr>
            <p:ph type="title"/>
          </p:nvPr>
        </p:nvSpPr>
        <p:spPr>
          <a:xfrm>
            <a:off x="609600" y="814682"/>
            <a:ext cx="10972800" cy="731520"/>
          </a:xfrm>
        </p:spPr>
        <p:txBody>
          <a:bodyPr/>
          <a:lstStyle/>
          <a:p>
            <a:r>
              <a:rPr lang="en-US" dirty="0"/>
              <a:t>What Terms Can I Expect?</a:t>
            </a:r>
          </a:p>
        </p:txBody>
      </p:sp>
      <p:sp>
        <p:nvSpPr>
          <p:cNvPr id="3" name="Content Placeholder 2">
            <a:extLst>
              <a:ext uri="{FF2B5EF4-FFF2-40B4-BE49-F238E27FC236}">
                <a16:creationId xmlns:a16="http://schemas.microsoft.com/office/drawing/2014/main" id="{C400929A-55E9-432C-8D1A-E9165429FAC6}"/>
              </a:ext>
            </a:extLst>
          </p:cNvPr>
          <p:cNvSpPr>
            <a:spLocks noGrp="1"/>
          </p:cNvSpPr>
          <p:nvPr>
            <p:ph idx="1"/>
          </p:nvPr>
        </p:nvSpPr>
        <p:spPr>
          <a:xfrm>
            <a:off x="609600" y="1546202"/>
            <a:ext cx="10972800" cy="4525963"/>
          </a:xfrm>
        </p:spPr>
        <p:txBody>
          <a:bodyPr/>
          <a:lstStyle/>
          <a:p>
            <a:endParaRPr lang="en-US" dirty="0"/>
          </a:p>
          <a:p>
            <a:r>
              <a:rPr lang="en-US" dirty="0"/>
              <a:t>Program meets unprecedented social and economic challenges</a:t>
            </a:r>
            <a:br>
              <a:rPr lang="en-US" dirty="0"/>
            </a:br>
            <a:endParaRPr lang="en-US" dirty="0"/>
          </a:p>
          <a:p>
            <a:r>
              <a:rPr lang="en-US" dirty="0"/>
              <a:t>Terms not previously found in any business loans </a:t>
            </a:r>
          </a:p>
          <a:p>
            <a:endParaRPr lang="en-US" dirty="0"/>
          </a:p>
        </p:txBody>
      </p:sp>
    </p:spTree>
    <p:extLst>
      <p:ext uri="{BB962C8B-B14F-4D97-AF65-F5344CB8AC3E}">
        <p14:creationId xmlns:p14="http://schemas.microsoft.com/office/powerpoint/2010/main" val="4093012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9E83-F961-47A6-B0CC-54DB0720CC59}"/>
              </a:ext>
            </a:extLst>
          </p:cNvPr>
          <p:cNvSpPr>
            <a:spLocks noGrp="1"/>
          </p:cNvSpPr>
          <p:nvPr>
            <p:ph type="title"/>
          </p:nvPr>
        </p:nvSpPr>
        <p:spPr>
          <a:xfrm>
            <a:off x="609600" y="602410"/>
            <a:ext cx="10972800" cy="731520"/>
          </a:xfrm>
        </p:spPr>
        <p:txBody>
          <a:bodyPr/>
          <a:lstStyle/>
          <a:p>
            <a:r>
              <a:rPr lang="en-US" dirty="0"/>
              <a:t>What Will Be Required at Closing?</a:t>
            </a:r>
          </a:p>
        </p:txBody>
      </p:sp>
      <p:sp>
        <p:nvSpPr>
          <p:cNvPr id="3" name="Content Placeholder 2">
            <a:extLst>
              <a:ext uri="{FF2B5EF4-FFF2-40B4-BE49-F238E27FC236}">
                <a16:creationId xmlns:a16="http://schemas.microsoft.com/office/drawing/2014/main" id="{A3F21755-9D36-4404-901B-25FA27672356}"/>
              </a:ext>
            </a:extLst>
          </p:cNvPr>
          <p:cNvSpPr>
            <a:spLocks noGrp="1"/>
          </p:cNvSpPr>
          <p:nvPr>
            <p:ph idx="1"/>
          </p:nvPr>
        </p:nvSpPr>
        <p:spPr>
          <a:xfrm>
            <a:off x="609600" y="1802240"/>
            <a:ext cx="10972800" cy="4525963"/>
          </a:xfrm>
        </p:spPr>
        <p:txBody>
          <a:bodyPr/>
          <a:lstStyle/>
          <a:p>
            <a:r>
              <a:rPr lang="en-US" dirty="0"/>
              <a:t>Borrower’s good faith certification that:</a:t>
            </a:r>
          </a:p>
          <a:p>
            <a:pPr lvl="1"/>
            <a:r>
              <a:rPr lang="en-US" dirty="0"/>
              <a:t>Current economic conditions necessitate the loan to support ongoing operations, </a:t>
            </a:r>
          </a:p>
          <a:p>
            <a:pPr lvl="1"/>
            <a:r>
              <a:rPr lang="en-US" dirty="0"/>
              <a:t>Funds will be used to retain workers and maintain payroll, and make mortgage, lease, and utility payments, and</a:t>
            </a:r>
          </a:p>
          <a:p>
            <a:pPr lvl="1"/>
            <a:r>
              <a:rPr lang="en-US" dirty="0"/>
              <a:t>No duplicative SBA loans have been received or applied for </a:t>
            </a:r>
          </a:p>
          <a:p>
            <a:r>
              <a:rPr lang="en-US" dirty="0"/>
              <a:t>Other documentation:  TBD (potentially from lenders)</a:t>
            </a:r>
          </a:p>
          <a:p>
            <a:endParaRPr lang="en-US" dirty="0"/>
          </a:p>
        </p:txBody>
      </p:sp>
    </p:spTree>
    <p:extLst>
      <p:ext uri="{BB962C8B-B14F-4D97-AF65-F5344CB8AC3E}">
        <p14:creationId xmlns:p14="http://schemas.microsoft.com/office/powerpoint/2010/main" val="2984575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7572-04BA-4A79-898B-E680CF7981FE}"/>
              </a:ext>
            </a:extLst>
          </p:cNvPr>
          <p:cNvSpPr>
            <a:spLocks noGrp="1"/>
          </p:cNvSpPr>
          <p:nvPr>
            <p:ph type="title"/>
          </p:nvPr>
        </p:nvSpPr>
        <p:spPr/>
        <p:txBody>
          <a:bodyPr/>
          <a:lstStyle/>
          <a:p>
            <a:r>
              <a:rPr lang="en-US" dirty="0"/>
              <a:t>What are the Key Terms?</a:t>
            </a:r>
          </a:p>
        </p:txBody>
      </p:sp>
      <p:sp>
        <p:nvSpPr>
          <p:cNvPr id="3" name="Content Placeholder 2">
            <a:extLst>
              <a:ext uri="{FF2B5EF4-FFF2-40B4-BE49-F238E27FC236}">
                <a16:creationId xmlns:a16="http://schemas.microsoft.com/office/drawing/2014/main" id="{B0DA5243-521F-4358-B4CF-59EFC0F65117}"/>
              </a:ext>
            </a:extLst>
          </p:cNvPr>
          <p:cNvSpPr>
            <a:spLocks noGrp="1"/>
          </p:cNvSpPr>
          <p:nvPr>
            <p:ph idx="1"/>
          </p:nvPr>
        </p:nvSpPr>
        <p:spPr/>
        <p:txBody>
          <a:bodyPr numCol="2">
            <a:normAutofit fontScale="85000" lnSpcReduction="10000"/>
          </a:bodyPr>
          <a:lstStyle/>
          <a:p>
            <a:r>
              <a:rPr lang="en-US" dirty="0"/>
              <a:t>Certain portion may be forgiven </a:t>
            </a:r>
          </a:p>
          <a:p>
            <a:r>
              <a:rPr lang="en-US" dirty="0"/>
              <a:t>No cost, automatic 6-month deferral </a:t>
            </a:r>
          </a:p>
          <a:p>
            <a:r>
              <a:rPr lang="en-US" dirty="0"/>
              <a:t>Borrower pays no principal and interest for first 6 months</a:t>
            </a:r>
          </a:p>
          <a:p>
            <a:r>
              <a:rPr lang="en-US" dirty="0"/>
              <a:t>No closing costs</a:t>
            </a:r>
          </a:p>
          <a:p>
            <a:r>
              <a:rPr lang="en-US" dirty="0"/>
              <a:t>No collateral </a:t>
            </a:r>
          </a:p>
          <a:p>
            <a:r>
              <a:rPr lang="en-US" dirty="0"/>
              <a:t>No personal guarantees </a:t>
            </a:r>
          </a:p>
          <a:p>
            <a:r>
              <a:rPr lang="en-US" dirty="0"/>
              <a:t>No prepayment penalties</a:t>
            </a:r>
          </a:p>
          <a:p>
            <a:r>
              <a:rPr lang="en-US" dirty="0"/>
              <a:t>No creditworthiness assessment (Loans are 100% government-guaranteed)</a:t>
            </a:r>
          </a:p>
          <a:p>
            <a:r>
              <a:rPr lang="en-US" dirty="0"/>
              <a:t>No SBA requirement for borrower to seek credit elsewhere</a:t>
            </a:r>
          </a:p>
          <a:p>
            <a:r>
              <a:rPr lang="en-US" dirty="0"/>
              <a:t>Interest rate of 0.5% (per Treasury; statutory cap = 4%) </a:t>
            </a:r>
          </a:p>
          <a:p>
            <a:r>
              <a:rPr lang="en-US" dirty="0"/>
              <a:t>2-year term for balance not forgiven (per Treasury; statutory cap = 10 years)  </a:t>
            </a:r>
          </a:p>
          <a:p>
            <a:endParaRPr lang="en-US" dirty="0"/>
          </a:p>
        </p:txBody>
      </p:sp>
    </p:spTree>
    <p:extLst>
      <p:ext uri="{BB962C8B-B14F-4D97-AF65-F5344CB8AC3E}">
        <p14:creationId xmlns:p14="http://schemas.microsoft.com/office/powerpoint/2010/main" val="273394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8FAD-1EF4-4D31-BEC8-A1CAA908EFB5}"/>
              </a:ext>
            </a:extLst>
          </p:cNvPr>
          <p:cNvSpPr>
            <a:spLocks noGrp="1"/>
          </p:cNvSpPr>
          <p:nvPr>
            <p:ph type="title"/>
          </p:nvPr>
        </p:nvSpPr>
        <p:spPr/>
        <p:txBody>
          <a:bodyPr/>
          <a:lstStyle/>
          <a:p>
            <a:r>
              <a:rPr lang="en-US" dirty="0"/>
              <a:t>Key Questions for Today	</a:t>
            </a:r>
          </a:p>
        </p:txBody>
      </p:sp>
      <p:sp>
        <p:nvSpPr>
          <p:cNvPr id="3" name="Content Placeholder 2">
            <a:extLst>
              <a:ext uri="{FF2B5EF4-FFF2-40B4-BE49-F238E27FC236}">
                <a16:creationId xmlns:a16="http://schemas.microsoft.com/office/drawing/2014/main" id="{A33CF394-EE15-4A95-94AF-A2E750192661}"/>
              </a:ext>
            </a:extLst>
          </p:cNvPr>
          <p:cNvSpPr>
            <a:spLocks noGrp="1"/>
          </p:cNvSpPr>
          <p:nvPr>
            <p:ph idx="1"/>
          </p:nvPr>
        </p:nvSpPr>
        <p:spPr/>
        <p:txBody>
          <a:bodyPr/>
          <a:lstStyle/>
          <a:p>
            <a:r>
              <a:rPr lang="en-US" dirty="0"/>
              <a:t>Am I eligible?</a:t>
            </a:r>
          </a:p>
          <a:p>
            <a:r>
              <a:rPr lang="en-US" dirty="0"/>
              <a:t>Where can I get a loan?</a:t>
            </a:r>
          </a:p>
          <a:p>
            <a:r>
              <a:rPr lang="en-US" dirty="0"/>
              <a:t>What terms can I expect?/What documentation will be required?</a:t>
            </a:r>
          </a:p>
          <a:p>
            <a:r>
              <a:rPr lang="en-US" b="1" dirty="0"/>
              <a:t>How much can I borrow?</a:t>
            </a:r>
            <a:endParaRPr lang="en-US" dirty="0"/>
          </a:p>
          <a:p>
            <a:r>
              <a:rPr lang="en-US" dirty="0"/>
              <a:t>How can I use the funds?</a:t>
            </a:r>
          </a:p>
          <a:p>
            <a:r>
              <a:rPr lang="en-US" dirty="0"/>
              <a:t>How much of the loan will be forgiven?</a:t>
            </a:r>
          </a:p>
          <a:p>
            <a:endParaRPr lang="en-US" dirty="0"/>
          </a:p>
        </p:txBody>
      </p:sp>
    </p:spTree>
    <p:extLst>
      <p:ext uri="{BB962C8B-B14F-4D97-AF65-F5344CB8AC3E}">
        <p14:creationId xmlns:p14="http://schemas.microsoft.com/office/powerpoint/2010/main" val="3819450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7455-252F-4373-B53C-B9D61E89D565}"/>
              </a:ext>
            </a:extLst>
          </p:cNvPr>
          <p:cNvSpPr>
            <a:spLocks noGrp="1"/>
          </p:cNvSpPr>
          <p:nvPr>
            <p:ph type="title"/>
          </p:nvPr>
        </p:nvSpPr>
        <p:spPr>
          <a:xfrm>
            <a:off x="609600" y="889456"/>
            <a:ext cx="10972800" cy="731520"/>
          </a:xfrm>
        </p:spPr>
        <p:txBody>
          <a:bodyPr>
            <a:normAutofit fontScale="90000"/>
          </a:bodyPr>
          <a:lstStyle/>
          <a:p>
            <a:r>
              <a:rPr lang="en-US" dirty="0"/>
              <a:t>How Much Can I Borrow? </a:t>
            </a:r>
            <a:br>
              <a:rPr lang="en-US" dirty="0"/>
            </a:br>
            <a:r>
              <a:rPr lang="en-US" dirty="0"/>
              <a:t>How Much Do I Have To Pay Back?</a:t>
            </a:r>
          </a:p>
        </p:txBody>
      </p:sp>
      <p:sp>
        <p:nvSpPr>
          <p:cNvPr id="3" name="Content Placeholder 2">
            <a:extLst>
              <a:ext uri="{FF2B5EF4-FFF2-40B4-BE49-F238E27FC236}">
                <a16:creationId xmlns:a16="http://schemas.microsoft.com/office/drawing/2014/main" id="{41E24A9B-0CD8-4E4E-AD23-D3C443C7EE50}"/>
              </a:ext>
            </a:extLst>
          </p:cNvPr>
          <p:cNvSpPr>
            <a:spLocks noGrp="1"/>
          </p:cNvSpPr>
          <p:nvPr>
            <p:ph idx="1"/>
          </p:nvPr>
        </p:nvSpPr>
        <p:spPr>
          <a:xfrm>
            <a:off x="609600" y="1867555"/>
            <a:ext cx="10972800" cy="4525963"/>
          </a:xfrm>
        </p:spPr>
        <p:txBody>
          <a:bodyPr/>
          <a:lstStyle/>
          <a:p>
            <a:endParaRPr lang="en-US" dirty="0"/>
          </a:p>
          <a:p>
            <a:r>
              <a:rPr lang="en-US" dirty="0"/>
              <a:t>The statute has different formulas to determine:</a:t>
            </a:r>
            <a:br>
              <a:rPr lang="en-US" dirty="0"/>
            </a:br>
            <a:endParaRPr lang="en-US" dirty="0"/>
          </a:p>
          <a:p>
            <a:pPr lvl="1"/>
            <a:r>
              <a:rPr lang="en-US" dirty="0"/>
              <a:t>The maximum loan amount</a:t>
            </a:r>
            <a:br>
              <a:rPr lang="en-US" dirty="0"/>
            </a:br>
            <a:endParaRPr lang="en-US" dirty="0"/>
          </a:p>
          <a:p>
            <a:pPr lvl="1"/>
            <a:r>
              <a:rPr lang="en-US" dirty="0"/>
              <a:t>The maximum amount of loan forgiveness</a:t>
            </a:r>
          </a:p>
          <a:p>
            <a:endParaRPr lang="en-US" dirty="0"/>
          </a:p>
        </p:txBody>
      </p:sp>
    </p:spTree>
    <p:extLst>
      <p:ext uri="{BB962C8B-B14F-4D97-AF65-F5344CB8AC3E}">
        <p14:creationId xmlns:p14="http://schemas.microsoft.com/office/powerpoint/2010/main" val="2432394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572A-190B-4256-844B-E31111E38D60}"/>
              </a:ext>
            </a:extLst>
          </p:cNvPr>
          <p:cNvSpPr>
            <a:spLocks noGrp="1"/>
          </p:cNvSpPr>
          <p:nvPr>
            <p:ph type="title"/>
          </p:nvPr>
        </p:nvSpPr>
        <p:spPr>
          <a:xfrm>
            <a:off x="609600" y="878140"/>
            <a:ext cx="10972800" cy="731520"/>
          </a:xfrm>
        </p:spPr>
        <p:txBody>
          <a:bodyPr>
            <a:normAutofit fontScale="90000"/>
          </a:bodyPr>
          <a:lstStyle/>
          <a:p>
            <a:r>
              <a:rPr lang="en-US" dirty="0"/>
              <a:t>How Much Can I Borrow? </a:t>
            </a:r>
            <a:br>
              <a:rPr lang="en-US" dirty="0"/>
            </a:br>
            <a:r>
              <a:rPr lang="en-US" dirty="0"/>
              <a:t>How Much Do I Have To Pay Back?</a:t>
            </a:r>
          </a:p>
        </p:txBody>
      </p:sp>
      <p:sp>
        <p:nvSpPr>
          <p:cNvPr id="3" name="Content Placeholder 2">
            <a:extLst>
              <a:ext uri="{FF2B5EF4-FFF2-40B4-BE49-F238E27FC236}">
                <a16:creationId xmlns:a16="http://schemas.microsoft.com/office/drawing/2014/main" id="{5084597C-AF9A-4374-9B6B-4EEB83D01BB3}"/>
              </a:ext>
            </a:extLst>
          </p:cNvPr>
          <p:cNvSpPr>
            <a:spLocks noGrp="1"/>
          </p:cNvSpPr>
          <p:nvPr>
            <p:ph idx="1"/>
          </p:nvPr>
        </p:nvSpPr>
        <p:spPr>
          <a:xfrm>
            <a:off x="664028" y="1878440"/>
            <a:ext cx="10972800" cy="4525963"/>
          </a:xfrm>
        </p:spPr>
        <p:txBody>
          <a:bodyPr/>
          <a:lstStyle/>
          <a:p>
            <a:endParaRPr lang="en-US" dirty="0"/>
          </a:p>
          <a:p>
            <a:r>
              <a:rPr lang="en-US" dirty="0"/>
              <a:t>KEEP THIS IN MIND – General Congressional Intent:  </a:t>
            </a:r>
          </a:p>
          <a:p>
            <a:pPr lvl="1"/>
            <a:r>
              <a:rPr lang="en-US" dirty="0"/>
              <a:t>Provide liquidity to small businesses</a:t>
            </a:r>
          </a:p>
          <a:p>
            <a:pPr lvl="1"/>
            <a:r>
              <a:rPr lang="en-US" dirty="0"/>
              <a:t>Keep people on the payroll </a:t>
            </a:r>
          </a:p>
          <a:p>
            <a:pPr lvl="1"/>
            <a:r>
              <a:rPr lang="en-US" dirty="0"/>
              <a:t>Restore people to the payroll</a:t>
            </a:r>
          </a:p>
          <a:p>
            <a:pPr lvl="1"/>
            <a:r>
              <a:rPr lang="en-US" dirty="0"/>
              <a:t>Focus benefits on employees making less than $100,000 </a:t>
            </a:r>
          </a:p>
          <a:p>
            <a:endParaRPr lang="en-US" dirty="0"/>
          </a:p>
        </p:txBody>
      </p:sp>
    </p:spTree>
    <p:extLst>
      <p:ext uri="{BB962C8B-B14F-4D97-AF65-F5344CB8AC3E}">
        <p14:creationId xmlns:p14="http://schemas.microsoft.com/office/powerpoint/2010/main" val="1154840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2D44-F2C7-417E-AF26-0717A232F06C}"/>
              </a:ext>
            </a:extLst>
          </p:cNvPr>
          <p:cNvSpPr>
            <a:spLocks noGrp="1"/>
          </p:cNvSpPr>
          <p:nvPr>
            <p:ph type="title"/>
          </p:nvPr>
        </p:nvSpPr>
        <p:spPr>
          <a:xfrm>
            <a:off x="696685" y="733693"/>
            <a:ext cx="10972800" cy="731520"/>
          </a:xfrm>
        </p:spPr>
        <p:txBody>
          <a:bodyPr>
            <a:normAutofit fontScale="90000"/>
          </a:bodyPr>
          <a:lstStyle/>
          <a:p>
            <a:r>
              <a:rPr lang="en-US" dirty="0"/>
              <a:t>How Do I Compute the </a:t>
            </a:r>
            <a:br>
              <a:rPr lang="en-US" dirty="0"/>
            </a:br>
            <a:r>
              <a:rPr lang="en-US" dirty="0"/>
              <a:t>Maximum Loan Amount?</a:t>
            </a:r>
          </a:p>
        </p:txBody>
      </p:sp>
      <p:sp>
        <p:nvSpPr>
          <p:cNvPr id="3" name="Content Placeholder 2">
            <a:extLst>
              <a:ext uri="{FF2B5EF4-FFF2-40B4-BE49-F238E27FC236}">
                <a16:creationId xmlns:a16="http://schemas.microsoft.com/office/drawing/2014/main" id="{22A5DFE5-FDCA-4FA5-834C-02617384FA13}"/>
              </a:ext>
            </a:extLst>
          </p:cNvPr>
          <p:cNvSpPr>
            <a:spLocks noGrp="1"/>
          </p:cNvSpPr>
          <p:nvPr>
            <p:ph idx="1"/>
          </p:nvPr>
        </p:nvSpPr>
        <p:spPr>
          <a:xfrm>
            <a:off x="555172" y="1840340"/>
            <a:ext cx="10972800" cy="4525963"/>
          </a:xfrm>
        </p:spPr>
        <p:txBody>
          <a:bodyPr/>
          <a:lstStyle/>
          <a:p>
            <a:endParaRPr lang="en-US" dirty="0"/>
          </a:p>
          <a:p>
            <a:r>
              <a:rPr lang="en-US" dirty="0"/>
              <a:t>In general, the lesser of:</a:t>
            </a:r>
            <a:br>
              <a:rPr lang="en-US" dirty="0"/>
            </a:br>
            <a:endParaRPr lang="en-US" dirty="0"/>
          </a:p>
          <a:p>
            <a:pPr lvl="1"/>
            <a:r>
              <a:rPr lang="en-US" dirty="0"/>
              <a:t>2.5 times the borrower’s average monthly Payroll Costs; or</a:t>
            </a:r>
            <a:br>
              <a:rPr lang="en-US" dirty="0"/>
            </a:br>
            <a:endParaRPr lang="en-US" dirty="0"/>
          </a:p>
          <a:p>
            <a:pPr lvl="1"/>
            <a:r>
              <a:rPr lang="en-US" dirty="0"/>
              <a:t>$10,000,000</a:t>
            </a:r>
          </a:p>
          <a:p>
            <a:endParaRPr lang="en-US" dirty="0"/>
          </a:p>
        </p:txBody>
      </p:sp>
    </p:spTree>
    <p:extLst>
      <p:ext uri="{BB962C8B-B14F-4D97-AF65-F5344CB8AC3E}">
        <p14:creationId xmlns:p14="http://schemas.microsoft.com/office/powerpoint/2010/main" val="149663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Complexity of Issues and Disclaimer</a:t>
            </a:r>
            <a:endParaRPr lang="en-US" dirty="0"/>
          </a:p>
        </p:txBody>
      </p:sp>
      <p:sp>
        <p:nvSpPr>
          <p:cNvPr id="3" name="Content Placeholder 2"/>
          <p:cNvSpPr>
            <a:spLocks noGrp="1"/>
          </p:cNvSpPr>
          <p:nvPr>
            <p:ph idx="1"/>
          </p:nvPr>
        </p:nvSpPr>
        <p:spPr>
          <a:xfrm>
            <a:off x="609600" y="1546425"/>
            <a:ext cx="10972800" cy="4525963"/>
          </a:xfrm>
        </p:spPr>
        <p:txBody>
          <a:bodyPr>
            <a:normAutofit fontScale="85000" lnSpcReduction="20000"/>
          </a:bodyPr>
          <a:lstStyle/>
          <a:p>
            <a:r>
              <a:rPr lang="en-US" dirty="0"/>
              <a:t>NADA believes that the analysis that follows will be correct, but implementing guidance has yet been issued by the Small Business Administration (SBA).  Accordingly, this analysis may change over time with new information and developments.  Until guidance confirming this analysis is forthcoming from the SBA, no definitive conclusions may be drawn.  </a:t>
            </a:r>
          </a:p>
          <a:p>
            <a:r>
              <a:rPr lang="en-US" dirty="0"/>
              <a:t>Furthermore, this analysis does not provide, and is not intended to constitute, legal advice.  All content and materials are for general informational purposes only.  </a:t>
            </a:r>
          </a:p>
          <a:p>
            <a:r>
              <a:rPr lang="en-US" u="sng" dirty="0"/>
              <a:t>Important</a:t>
            </a:r>
            <a:r>
              <a:rPr lang="en-US" dirty="0"/>
              <a:t>: as necessary, dealers should consult an attorney familiar with the federal, state and/or local laws at issue and with dealership operations to obtain specific advice with respect to any specific legal matters.  </a:t>
            </a:r>
          </a:p>
          <a:p>
            <a:pPr marL="0" indent="0">
              <a:buNone/>
            </a:pPr>
            <a:endParaRPr lang="en-US" dirty="0"/>
          </a:p>
        </p:txBody>
      </p:sp>
    </p:spTree>
    <p:extLst>
      <p:ext uri="{BB962C8B-B14F-4D97-AF65-F5344CB8AC3E}">
        <p14:creationId xmlns:p14="http://schemas.microsoft.com/office/powerpoint/2010/main" val="673144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7FD2-ACD9-4B3D-90DD-BB47F5E94DAF}"/>
              </a:ext>
            </a:extLst>
          </p:cNvPr>
          <p:cNvSpPr>
            <a:spLocks noGrp="1"/>
          </p:cNvSpPr>
          <p:nvPr>
            <p:ph type="title"/>
          </p:nvPr>
        </p:nvSpPr>
        <p:spPr>
          <a:xfrm>
            <a:off x="609600" y="596967"/>
            <a:ext cx="10972800" cy="731520"/>
          </a:xfrm>
        </p:spPr>
        <p:txBody>
          <a:bodyPr/>
          <a:lstStyle/>
          <a:p>
            <a:r>
              <a:rPr lang="en-US" dirty="0"/>
              <a:t>How Much Can I Borrow?</a:t>
            </a:r>
          </a:p>
        </p:txBody>
      </p:sp>
      <p:sp>
        <p:nvSpPr>
          <p:cNvPr id="3" name="Content Placeholder 2">
            <a:extLst>
              <a:ext uri="{FF2B5EF4-FFF2-40B4-BE49-F238E27FC236}">
                <a16:creationId xmlns:a16="http://schemas.microsoft.com/office/drawing/2014/main" id="{BBAE9619-ADA6-4C0E-B457-F5738E85D3F5}"/>
              </a:ext>
            </a:extLst>
          </p:cNvPr>
          <p:cNvSpPr>
            <a:spLocks noGrp="1"/>
          </p:cNvSpPr>
          <p:nvPr>
            <p:ph idx="1"/>
          </p:nvPr>
        </p:nvSpPr>
        <p:spPr>
          <a:xfrm>
            <a:off x="609600" y="1749559"/>
            <a:ext cx="10972800" cy="4525963"/>
          </a:xfrm>
        </p:spPr>
        <p:txBody>
          <a:bodyPr>
            <a:normAutofit lnSpcReduction="10000"/>
          </a:bodyPr>
          <a:lstStyle/>
          <a:p>
            <a:r>
              <a:rPr lang="en-US" dirty="0"/>
              <a:t>VERY IMPORTANT: The following factors are NOT relevant to the maximum amount of the initial loan:</a:t>
            </a:r>
          </a:p>
          <a:p>
            <a:pPr lvl="1"/>
            <a:r>
              <a:rPr lang="en-US" dirty="0"/>
              <a:t>The number of employees </a:t>
            </a:r>
            <a:r>
              <a:rPr lang="en-US" u="sng" dirty="0"/>
              <a:t>currently</a:t>
            </a:r>
            <a:r>
              <a:rPr lang="en-US" dirty="0"/>
              <a:t> on the payroll</a:t>
            </a:r>
          </a:p>
          <a:p>
            <a:pPr lvl="1"/>
            <a:r>
              <a:rPr lang="en-US" dirty="0"/>
              <a:t>The </a:t>
            </a:r>
            <a:r>
              <a:rPr lang="en-US" u="sng" dirty="0"/>
              <a:t>total revenue</a:t>
            </a:r>
            <a:r>
              <a:rPr lang="en-US" dirty="0"/>
              <a:t> of the dealerships, either </a:t>
            </a:r>
            <a:r>
              <a:rPr lang="en-US" u="sng" dirty="0"/>
              <a:t>currently or historically</a:t>
            </a:r>
            <a:endParaRPr lang="en-US" dirty="0"/>
          </a:p>
          <a:p>
            <a:r>
              <a:rPr lang="en-US" dirty="0"/>
              <a:t>The ONLY relevant factors for the initial loan are:</a:t>
            </a:r>
          </a:p>
          <a:p>
            <a:pPr lvl="1"/>
            <a:r>
              <a:rPr lang="en-US" dirty="0"/>
              <a:t>What is time period for computing the monthly average of the Payroll Costs?</a:t>
            </a:r>
          </a:p>
          <a:p>
            <a:pPr lvl="1"/>
            <a:r>
              <a:rPr lang="en-US" dirty="0"/>
              <a:t>How do I compute the monthly average?</a:t>
            </a:r>
          </a:p>
          <a:p>
            <a:pPr lvl="1"/>
            <a:r>
              <a:rPr lang="en-US" dirty="0"/>
              <a:t>Which Payroll Costs can be included?</a:t>
            </a:r>
          </a:p>
          <a:p>
            <a:endParaRPr lang="en-US" dirty="0"/>
          </a:p>
        </p:txBody>
      </p:sp>
    </p:spTree>
    <p:extLst>
      <p:ext uri="{BB962C8B-B14F-4D97-AF65-F5344CB8AC3E}">
        <p14:creationId xmlns:p14="http://schemas.microsoft.com/office/powerpoint/2010/main" val="2681221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A498-1B40-4D23-A2AE-2A15A64D4F15}"/>
              </a:ext>
            </a:extLst>
          </p:cNvPr>
          <p:cNvSpPr>
            <a:spLocks noGrp="1"/>
          </p:cNvSpPr>
          <p:nvPr>
            <p:ph type="title"/>
          </p:nvPr>
        </p:nvSpPr>
        <p:spPr>
          <a:xfrm>
            <a:off x="609600" y="629625"/>
            <a:ext cx="10972800" cy="731520"/>
          </a:xfrm>
        </p:spPr>
        <p:txBody>
          <a:bodyPr/>
          <a:lstStyle/>
          <a:p>
            <a:r>
              <a:rPr lang="en-US" dirty="0"/>
              <a:t>How Much Can I Borrow?</a:t>
            </a:r>
          </a:p>
        </p:txBody>
      </p:sp>
      <p:sp>
        <p:nvSpPr>
          <p:cNvPr id="3" name="Content Placeholder 2">
            <a:extLst>
              <a:ext uri="{FF2B5EF4-FFF2-40B4-BE49-F238E27FC236}">
                <a16:creationId xmlns:a16="http://schemas.microsoft.com/office/drawing/2014/main" id="{40E97B9E-8BB7-4303-976B-0DC65FB00813}"/>
              </a:ext>
            </a:extLst>
          </p:cNvPr>
          <p:cNvSpPr>
            <a:spLocks noGrp="1"/>
          </p:cNvSpPr>
          <p:nvPr>
            <p:ph idx="1"/>
          </p:nvPr>
        </p:nvSpPr>
        <p:spPr>
          <a:xfrm>
            <a:off x="609600" y="1965526"/>
            <a:ext cx="10972800" cy="4525963"/>
          </a:xfrm>
        </p:spPr>
        <p:txBody>
          <a:bodyPr/>
          <a:lstStyle/>
          <a:p>
            <a:r>
              <a:rPr lang="en-US" dirty="0"/>
              <a:t>What is the time relevant time period?</a:t>
            </a:r>
          </a:p>
          <a:p>
            <a:pPr lvl="1"/>
            <a:r>
              <a:rPr lang="en-US" dirty="0"/>
              <a:t>The 12 months PRIOR to the date on which loan is made</a:t>
            </a:r>
          </a:p>
          <a:p>
            <a:r>
              <a:rPr lang="en-US" dirty="0"/>
              <a:t>How do I compute the monthly average?</a:t>
            </a:r>
          </a:p>
          <a:p>
            <a:pPr lvl="1"/>
            <a:r>
              <a:rPr lang="en-US" dirty="0"/>
              <a:t>Add up total Payroll Costs from the year preceding the date on which the loan is made</a:t>
            </a:r>
          </a:p>
          <a:p>
            <a:pPr lvl="1"/>
            <a:r>
              <a:rPr lang="en-US" dirty="0"/>
              <a:t>Divide that number by 12 </a:t>
            </a:r>
          </a:p>
          <a:p>
            <a:endParaRPr lang="en-US" dirty="0"/>
          </a:p>
        </p:txBody>
      </p:sp>
    </p:spTree>
    <p:extLst>
      <p:ext uri="{BB962C8B-B14F-4D97-AF65-F5344CB8AC3E}">
        <p14:creationId xmlns:p14="http://schemas.microsoft.com/office/powerpoint/2010/main" val="3297077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1260-125E-4F83-BDF0-1310CBF6CE27}"/>
              </a:ext>
            </a:extLst>
          </p:cNvPr>
          <p:cNvSpPr>
            <a:spLocks noGrp="1"/>
          </p:cNvSpPr>
          <p:nvPr>
            <p:ph type="title"/>
          </p:nvPr>
        </p:nvSpPr>
        <p:spPr>
          <a:xfrm>
            <a:off x="609600" y="602410"/>
            <a:ext cx="10972800" cy="731520"/>
          </a:xfrm>
        </p:spPr>
        <p:txBody>
          <a:bodyPr>
            <a:normAutofit fontScale="90000"/>
          </a:bodyPr>
          <a:lstStyle/>
          <a:p>
            <a:r>
              <a:rPr lang="en-US" dirty="0"/>
              <a:t>How Do I Determine Which of My </a:t>
            </a:r>
            <a:br>
              <a:rPr lang="en-US" dirty="0"/>
            </a:br>
            <a:r>
              <a:rPr lang="en-US" dirty="0"/>
              <a:t>Payroll Costs to Add Up?</a:t>
            </a:r>
          </a:p>
        </p:txBody>
      </p:sp>
      <p:sp>
        <p:nvSpPr>
          <p:cNvPr id="3" name="Content Placeholder 2">
            <a:extLst>
              <a:ext uri="{FF2B5EF4-FFF2-40B4-BE49-F238E27FC236}">
                <a16:creationId xmlns:a16="http://schemas.microsoft.com/office/drawing/2014/main" id="{C587F769-1C31-457D-B397-9AE01D747627}"/>
              </a:ext>
            </a:extLst>
          </p:cNvPr>
          <p:cNvSpPr>
            <a:spLocks noGrp="1"/>
          </p:cNvSpPr>
          <p:nvPr>
            <p:ph idx="1"/>
          </p:nvPr>
        </p:nvSpPr>
        <p:spPr>
          <a:xfrm>
            <a:off x="609600" y="1845783"/>
            <a:ext cx="10972800" cy="4525963"/>
          </a:xfrm>
        </p:spPr>
        <p:txBody>
          <a:bodyPr>
            <a:normAutofit lnSpcReduction="10000"/>
          </a:bodyPr>
          <a:lstStyle/>
          <a:p>
            <a:r>
              <a:rPr lang="en-US" dirty="0"/>
              <a:t>INCLUDE these Payroll Costs:  </a:t>
            </a:r>
          </a:p>
          <a:p>
            <a:pPr lvl="1"/>
            <a:r>
              <a:rPr lang="en-US" dirty="0"/>
              <a:t>Wages, salaries, commissions, or similar compensation </a:t>
            </a:r>
          </a:p>
          <a:p>
            <a:pPr lvl="2"/>
            <a:r>
              <a:rPr lang="en-US" dirty="0"/>
              <a:t>NOTE: Inclusion of performance pay is very important </a:t>
            </a:r>
          </a:p>
          <a:p>
            <a:pPr lvl="1"/>
            <a:r>
              <a:rPr lang="en-US" dirty="0"/>
              <a:t>Cash or tip equivalent</a:t>
            </a:r>
          </a:p>
          <a:p>
            <a:pPr lvl="1"/>
            <a:r>
              <a:rPr lang="en-US" dirty="0"/>
              <a:t>Paid leave (vacation, sick, parental, family, medical or sick)</a:t>
            </a:r>
          </a:p>
          <a:p>
            <a:pPr lvl="1"/>
            <a:r>
              <a:rPr lang="en-US" dirty="0"/>
              <a:t>Separation or dismissal allowances</a:t>
            </a:r>
          </a:p>
          <a:p>
            <a:pPr lvl="1"/>
            <a:r>
              <a:rPr lang="en-US" dirty="0"/>
              <a:t>Group health benefits and insurance premiums</a:t>
            </a:r>
          </a:p>
          <a:p>
            <a:pPr lvl="1"/>
            <a:r>
              <a:rPr lang="en-US" dirty="0"/>
              <a:t>Retirement benefits</a:t>
            </a:r>
          </a:p>
          <a:p>
            <a:pPr lvl="1"/>
            <a:r>
              <a:rPr lang="en-US" dirty="0"/>
              <a:t>State or local employment taxes</a:t>
            </a:r>
          </a:p>
          <a:p>
            <a:endParaRPr lang="en-US" dirty="0"/>
          </a:p>
        </p:txBody>
      </p:sp>
    </p:spTree>
    <p:extLst>
      <p:ext uri="{BB962C8B-B14F-4D97-AF65-F5344CB8AC3E}">
        <p14:creationId xmlns:p14="http://schemas.microsoft.com/office/powerpoint/2010/main" val="2196153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1FDA-77C5-43F8-8585-068789D5F451}"/>
              </a:ext>
            </a:extLst>
          </p:cNvPr>
          <p:cNvSpPr>
            <a:spLocks noGrp="1"/>
          </p:cNvSpPr>
          <p:nvPr>
            <p:ph type="title"/>
          </p:nvPr>
        </p:nvSpPr>
        <p:spPr/>
        <p:txBody>
          <a:bodyPr>
            <a:normAutofit fontScale="90000"/>
          </a:bodyPr>
          <a:lstStyle/>
          <a:p>
            <a:r>
              <a:rPr lang="en-US" dirty="0"/>
              <a:t>How Do I Determine Which of My </a:t>
            </a:r>
            <a:br>
              <a:rPr lang="en-US" dirty="0"/>
            </a:br>
            <a:r>
              <a:rPr lang="en-US" dirty="0"/>
              <a:t>Payroll Costs to Add Up?</a:t>
            </a:r>
          </a:p>
        </p:txBody>
      </p:sp>
      <p:sp>
        <p:nvSpPr>
          <p:cNvPr id="3" name="Content Placeholder 2">
            <a:extLst>
              <a:ext uri="{FF2B5EF4-FFF2-40B4-BE49-F238E27FC236}">
                <a16:creationId xmlns:a16="http://schemas.microsoft.com/office/drawing/2014/main" id="{5EBABF44-FD53-45DF-996A-E07A3ECD3B36}"/>
              </a:ext>
            </a:extLst>
          </p:cNvPr>
          <p:cNvSpPr>
            <a:spLocks noGrp="1"/>
          </p:cNvSpPr>
          <p:nvPr>
            <p:ph idx="1"/>
          </p:nvPr>
        </p:nvSpPr>
        <p:spPr>
          <a:xfrm>
            <a:off x="446315" y="1758697"/>
            <a:ext cx="10972800" cy="4525963"/>
          </a:xfrm>
        </p:spPr>
        <p:txBody>
          <a:bodyPr>
            <a:normAutofit/>
          </a:bodyPr>
          <a:lstStyle/>
          <a:p>
            <a:r>
              <a:rPr lang="en-US" dirty="0"/>
              <a:t>DO NOT INCLUDE these Payroll Costs:</a:t>
            </a:r>
          </a:p>
          <a:p>
            <a:pPr lvl="1"/>
            <a:r>
              <a:rPr lang="en-US" dirty="0"/>
              <a:t>Payroll and income tax withholdings </a:t>
            </a:r>
          </a:p>
          <a:p>
            <a:pPr lvl="1"/>
            <a:r>
              <a:rPr lang="en-US" dirty="0"/>
              <a:t>Cost of Sick and FMLA eligible for tax credits under FFRCA (government funded).</a:t>
            </a:r>
          </a:p>
          <a:p>
            <a:pPr lvl="1"/>
            <a:r>
              <a:rPr lang="en-US" dirty="0"/>
              <a:t>Compensation for individual employees in excess of an annual rate of $100,000 (public policy inherent in the bill)</a:t>
            </a:r>
          </a:p>
          <a:p>
            <a:pPr lvl="1"/>
            <a:r>
              <a:rPr lang="en-US" dirty="0"/>
              <a:t>Compensation for non-residents of USA (public policy inherent in the bill)</a:t>
            </a:r>
          </a:p>
          <a:p>
            <a:endParaRPr lang="en-US" dirty="0"/>
          </a:p>
        </p:txBody>
      </p:sp>
    </p:spTree>
    <p:extLst>
      <p:ext uri="{BB962C8B-B14F-4D97-AF65-F5344CB8AC3E}">
        <p14:creationId xmlns:p14="http://schemas.microsoft.com/office/powerpoint/2010/main" val="4234390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23F9F-535D-409B-BAC6-5E5D61E65851}"/>
              </a:ext>
            </a:extLst>
          </p:cNvPr>
          <p:cNvSpPr>
            <a:spLocks noGrp="1"/>
          </p:cNvSpPr>
          <p:nvPr>
            <p:ph type="title"/>
          </p:nvPr>
        </p:nvSpPr>
        <p:spPr>
          <a:xfrm>
            <a:off x="609600" y="864756"/>
            <a:ext cx="10972800" cy="731520"/>
          </a:xfrm>
        </p:spPr>
        <p:txBody>
          <a:bodyPr/>
          <a:lstStyle/>
          <a:p>
            <a:r>
              <a:rPr lang="en-US" dirty="0"/>
              <a:t>How Much Can I Borrow?</a:t>
            </a:r>
          </a:p>
        </p:txBody>
      </p:sp>
      <p:sp>
        <p:nvSpPr>
          <p:cNvPr id="3" name="Content Placeholder 2">
            <a:extLst>
              <a:ext uri="{FF2B5EF4-FFF2-40B4-BE49-F238E27FC236}">
                <a16:creationId xmlns:a16="http://schemas.microsoft.com/office/drawing/2014/main" id="{7C3E6DF3-9DA8-45FE-AF3D-395AF1344A8D}"/>
              </a:ext>
            </a:extLst>
          </p:cNvPr>
          <p:cNvSpPr>
            <a:spLocks noGrp="1"/>
          </p:cNvSpPr>
          <p:nvPr>
            <p:ph idx="1"/>
          </p:nvPr>
        </p:nvSpPr>
        <p:spPr>
          <a:xfrm>
            <a:off x="609600" y="2252141"/>
            <a:ext cx="10972800" cy="4525963"/>
          </a:xfrm>
        </p:spPr>
        <p:txBody>
          <a:bodyPr/>
          <a:lstStyle/>
          <a:p>
            <a:r>
              <a:rPr lang="en-US" dirty="0"/>
              <a:t>The final calculations to determine the maximum loan amount:</a:t>
            </a:r>
          </a:p>
          <a:p>
            <a:pPr lvl="1"/>
            <a:r>
              <a:rPr lang="en-US" dirty="0"/>
              <a:t>Annual Payroll Costs ÷ 12 = Average monthly Payroll Cost</a:t>
            </a:r>
          </a:p>
          <a:p>
            <a:pPr lvl="1"/>
            <a:r>
              <a:rPr lang="en-US" dirty="0"/>
              <a:t>Average monthly Payroll Costs x 2.5 </a:t>
            </a:r>
          </a:p>
          <a:p>
            <a:pPr lvl="1"/>
            <a:r>
              <a:rPr lang="en-US" dirty="0"/>
              <a:t>BUT no more than $10,000,000</a:t>
            </a:r>
          </a:p>
          <a:p>
            <a:endParaRPr lang="en-US" dirty="0"/>
          </a:p>
        </p:txBody>
      </p:sp>
    </p:spTree>
    <p:extLst>
      <p:ext uri="{BB962C8B-B14F-4D97-AF65-F5344CB8AC3E}">
        <p14:creationId xmlns:p14="http://schemas.microsoft.com/office/powerpoint/2010/main" val="2255242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33AD-04A9-4FA2-91DB-260F40B56BB8}"/>
              </a:ext>
            </a:extLst>
          </p:cNvPr>
          <p:cNvSpPr>
            <a:spLocks noGrp="1"/>
          </p:cNvSpPr>
          <p:nvPr>
            <p:ph type="title"/>
          </p:nvPr>
        </p:nvSpPr>
        <p:spPr/>
        <p:txBody>
          <a:bodyPr/>
          <a:lstStyle/>
          <a:p>
            <a:r>
              <a:rPr lang="en-US" dirty="0"/>
              <a:t>Key Questions for Today</a:t>
            </a:r>
          </a:p>
        </p:txBody>
      </p:sp>
      <p:sp>
        <p:nvSpPr>
          <p:cNvPr id="3" name="Content Placeholder 2">
            <a:extLst>
              <a:ext uri="{FF2B5EF4-FFF2-40B4-BE49-F238E27FC236}">
                <a16:creationId xmlns:a16="http://schemas.microsoft.com/office/drawing/2014/main" id="{5BCEC975-008D-4B14-A3FF-CD432AFA5C77}"/>
              </a:ext>
            </a:extLst>
          </p:cNvPr>
          <p:cNvSpPr>
            <a:spLocks noGrp="1"/>
          </p:cNvSpPr>
          <p:nvPr>
            <p:ph idx="1"/>
          </p:nvPr>
        </p:nvSpPr>
        <p:spPr/>
        <p:txBody>
          <a:bodyPr/>
          <a:lstStyle/>
          <a:p>
            <a:r>
              <a:rPr lang="en-US" dirty="0"/>
              <a:t>Am I eligible?</a:t>
            </a:r>
          </a:p>
          <a:p>
            <a:r>
              <a:rPr lang="en-US" dirty="0"/>
              <a:t>Where can I get a loan?</a:t>
            </a:r>
          </a:p>
          <a:p>
            <a:r>
              <a:rPr lang="en-US" dirty="0"/>
              <a:t>What terms can I expect?/What documentation will be required?</a:t>
            </a:r>
          </a:p>
          <a:p>
            <a:r>
              <a:rPr lang="en-US" dirty="0"/>
              <a:t>How much can I borrow?</a:t>
            </a:r>
          </a:p>
          <a:p>
            <a:r>
              <a:rPr lang="en-US" b="1" dirty="0"/>
              <a:t>How can I use the funds?</a:t>
            </a:r>
            <a:endParaRPr lang="en-US" dirty="0"/>
          </a:p>
          <a:p>
            <a:r>
              <a:rPr lang="en-US" dirty="0"/>
              <a:t>How much of the loan will be forgiven?</a:t>
            </a:r>
          </a:p>
          <a:p>
            <a:endParaRPr lang="en-US" dirty="0"/>
          </a:p>
        </p:txBody>
      </p:sp>
    </p:spTree>
    <p:extLst>
      <p:ext uri="{BB962C8B-B14F-4D97-AF65-F5344CB8AC3E}">
        <p14:creationId xmlns:p14="http://schemas.microsoft.com/office/powerpoint/2010/main" val="4114345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D185-C63A-40B1-A2E3-16B378E3490A}"/>
              </a:ext>
            </a:extLst>
          </p:cNvPr>
          <p:cNvSpPr>
            <a:spLocks noGrp="1"/>
          </p:cNvSpPr>
          <p:nvPr>
            <p:ph type="title"/>
          </p:nvPr>
        </p:nvSpPr>
        <p:spPr>
          <a:xfrm>
            <a:off x="571500" y="820125"/>
            <a:ext cx="10972800" cy="731520"/>
          </a:xfrm>
        </p:spPr>
        <p:txBody>
          <a:bodyPr/>
          <a:lstStyle/>
          <a:p>
            <a:r>
              <a:rPr lang="en-US" dirty="0"/>
              <a:t>How Can I Use the Funds?</a:t>
            </a:r>
          </a:p>
        </p:txBody>
      </p:sp>
      <p:sp>
        <p:nvSpPr>
          <p:cNvPr id="3" name="Content Placeholder 2">
            <a:extLst>
              <a:ext uri="{FF2B5EF4-FFF2-40B4-BE49-F238E27FC236}">
                <a16:creationId xmlns:a16="http://schemas.microsoft.com/office/drawing/2014/main" id="{863AAEE6-D442-4DB3-BCB0-DDC5EFDD734A}"/>
              </a:ext>
            </a:extLst>
          </p:cNvPr>
          <p:cNvSpPr>
            <a:spLocks noGrp="1"/>
          </p:cNvSpPr>
          <p:nvPr>
            <p:ph idx="1"/>
          </p:nvPr>
        </p:nvSpPr>
        <p:spPr>
          <a:xfrm>
            <a:off x="609600" y="2428168"/>
            <a:ext cx="10972800" cy="4525963"/>
          </a:xfrm>
        </p:spPr>
        <p:txBody>
          <a:bodyPr/>
          <a:lstStyle/>
          <a:p>
            <a:r>
              <a:rPr lang="en-US" dirty="0"/>
              <a:t>Payroll Costs drive the initial loan amount</a:t>
            </a:r>
            <a:br>
              <a:rPr lang="en-US" dirty="0"/>
            </a:br>
            <a:endParaRPr lang="en-US" dirty="0"/>
          </a:p>
          <a:p>
            <a:r>
              <a:rPr lang="en-US" dirty="0"/>
              <a:t>BUT, permissible use of funds BROADER than Payroll Costs </a:t>
            </a:r>
          </a:p>
          <a:p>
            <a:endParaRPr lang="en-US" dirty="0"/>
          </a:p>
        </p:txBody>
      </p:sp>
    </p:spTree>
    <p:extLst>
      <p:ext uri="{BB962C8B-B14F-4D97-AF65-F5344CB8AC3E}">
        <p14:creationId xmlns:p14="http://schemas.microsoft.com/office/powerpoint/2010/main" val="116927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839A-13B2-47C6-841D-E898CDE86A2D}"/>
              </a:ext>
            </a:extLst>
          </p:cNvPr>
          <p:cNvSpPr>
            <a:spLocks noGrp="1"/>
          </p:cNvSpPr>
          <p:nvPr>
            <p:ph type="title"/>
          </p:nvPr>
        </p:nvSpPr>
        <p:spPr>
          <a:xfrm>
            <a:off x="609600" y="651396"/>
            <a:ext cx="10972800" cy="731520"/>
          </a:xfrm>
        </p:spPr>
        <p:txBody>
          <a:bodyPr/>
          <a:lstStyle/>
          <a:p>
            <a:r>
              <a:rPr lang="en-US" dirty="0"/>
              <a:t>How Can I Use the Funds?</a:t>
            </a:r>
          </a:p>
        </p:txBody>
      </p:sp>
      <p:sp>
        <p:nvSpPr>
          <p:cNvPr id="3" name="Content Placeholder 2">
            <a:extLst>
              <a:ext uri="{FF2B5EF4-FFF2-40B4-BE49-F238E27FC236}">
                <a16:creationId xmlns:a16="http://schemas.microsoft.com/office/drawing/2014/main" id="{F67E9F00-2A10-4720-8633-5DDCE754E424}"/>
              </a:ext>
            </a:extLst>
          </p:cNvPr>
          <p:cNvSpPr>
            <a:spLocks noGrp="1"/>
          </p:cNvSpPr>
          <p:nvPr>
            <p:ph idx="1"/>
          </p:nvPr>
        </p:nvSpPr>
        <p:spPr>
          <a:xfrm>
            <a:off x="566057" y="1680641"/>
            <a:ext cx="10972800" cy="4525963"/>
          </a:xfrm>
        </p:spPr>
        <p:txBody>
          <a:bodyPr>
            <a:normAutofit/>
          </a:bodyPr>
          <a:lstStyle/>
          <a:p>
            <a:r>
              <a:rPr lang="en-US" dirty="0"/>
              <a:t>Permissible uses of funds:</a:t>
            </a:r>
          </a:p>
          <a:p>
            <a:pPr lvl="1"/>
            <a:r>
              <a:rPr lang="en-US" dirty="0"/>
              <a:t>Payroll Costs</a:t>
            </a:r>
          </a:p>
          <a:p>
            <a:pPr lvl="1"/>
            <a:r>
              <a:rPr lang="en-US" dirty="0"/>
              <a:t>Rent (including rent under a lease agreement)</a:t>
            </a:r>
          </a:p>
          <a:p>
            <a:pPr lvl="1"/>
            <a:r>
              <a:rPr lang="en-US" dirty="0"/>
              <a:t>Utilities</a:t>
            </a:r>
          </a:p>
          <a:p>
            <a:pPr lvl="1"/>
            <a:r>
              <a:rPr lang="en-US" dirty="0"/>
              <a:t>Interest on any mortgage obligation (only interest) </a:t>
            </a:r>
          </a:p>
          <a:p>
            <a:pPr lvl="1"/>
            <a:r>
              <a:rPr lang="en-US" dirty="0"/>
              <a:t>Interest (but only interest) on any other debt obligations that were incurred before February 15, 2020</a:t>
            </a:r>
          </a:p>
          <a:p>
            <a:pPr lvl="2"/>
            <a:r>
              <a:rPr lang="en-US" dirty="0"/>
              <a:t>Should include floor plan interest (but not curtailment) for inventory acquired before February 15, 2020   </a:t>
            </a:r>
          </a:p>
          <a:p>
            <a:endParaRPr lang="en-US" dirty="0"/>
          </a:p>
        </p:txBody>
      </p:sp>
    </p:spTree>
    <p:extLst>
      <p:ext uri="{BB962C8B-B14F-4D97-AF65-F5344CB8AC3E}">
        <p14:creationId xmlns:p14="http://schemas.microsoft.com/office/powerpoint/2010/main" val="2060077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5CB3-ADAE-4F6C-8252-40B4F7D16EDC}"/>
              </a:ext>
            </a:extLst>
          </p:cNvPr>
          <p:cNvSpPr>
            <a:spLocks noGrp="1"/>
          </p:cNvSpPr>
          <p:nvPr>
            <p:ph type="title"/>
          </p:nvPr>
        </p:nvSpPr>
        <p:spPr/>
        <p:txBody>
          <a:bodyPr/>
          <a:lstStyle/>
          <a:p>
            <a:r>
              <a:rPr lang="en-US" dirty="0"/>
              <a:t>Key Questions for Today</a:t>
            </a:r>
          </a:p>
        </p:txBody>
      </p:sp>
      <p:sp>
        <p:nvSpPr>
          <p:cNvPr id="3" name="Content Placeholder 2">
            <a:extLst>
              <a:ext uri="{FF2B5EF4-FFF2-40B4-BE49-F238E27FC236}">
                <a16:creationId xmlns:a16="http://schemas.microsoft.com/office/drawing/2014/main" id="{565F17B5-DEC6-43DA-A484-17FF4D676C21}"/>
              </a:ext>
            </a:extLst>
          </p:cNvPr>
          <p:cNvSpPr>
            <a:spLocks noGrp="1"/>
          </p:cNvSpPr>
          <p:nvPr>
            <p:ph idx="1"/>
          </p:nvPr>
        </p:nvSpPr>
        <p:spPr/>
        <p:txBody>
          <a:bodyPr/>
          <a:lstStyle/>
          <a:p>
            <a:r>
              <a:rPr lang="en-US" dirty="0"/>
              <a:t>Am I eligible?</a:t>
            </a:r>
          </a:p>
          <a:p>
            <a:r>
              <a:rPr lang="en-US" dirty="0"/>
              <a:t>Where can I get a loan?</a:t>
            </a:r>
          </a:p>
          <a:p>
            <a:r>
              <a:rPr lang="en-US" dirty="0"/>
              <a:t>What terms can I expect?/What documentation will be required?</a:t>
            </a:r>
          </a:p>
          <a:p>
            <a:r>
              <a:rPr lang="en-US" dirty="0"/>
              <a:t>How much can I borrow?</a:t>
            </a:r>
          </a:p>
          <a:p>
            <a:r>
              <a:rPr lang="en-US" dirty="0"/>
              <a:t>How can I use the funds?</a:t>
            </a:r>
          </a:p>
          <a:p>
            <a:r>
              <a:rPr lang="en-US" b="1" dirty="0"/>
              <a:t>How much of the loan will be forgiven?</a:t>
            </a:r>
            <a:endParaRPr lang="en-US" dirty="0"/>
          </a:p>
          <a:p>
            <a:endParaRPr lang="en-US" dirty="0"/>
          </a:p>
        </p:txBody>
      </p:sp>
    </p:spTree>
    <p:extLst>
      <p:ext uri="{BB962C8B-B14F-4D97-AF65-F5344CB8AC3E}">
        <p14:creationId xmlns:p14="http://schemas.microsoft.com/office/powerpoint/2010/main" val="846869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DA40-35CB-45C2-B62B-2350E03AC28B}"/>
              </a:ext>
            </a:extLst>
          </p:cNvPr>
          <p:cNvSpPr>
            <a:spLocks noGrp="1"/>
          </p:cNvSpPr>
          <p:nvPr>
            <p:ph type="title"/>
          </p:nvPr>
        </p:nvSpPr>
        <p:spPr>
          <a:xfrm>
            <a:off x="609600" y="635067"/>
            <a:ext cx="10972800" cy="731520"/>
          </a:xfrm>
        </p:spPr>
        <p:txBody>
          <a:bodyPr/>
          <a:lstStyle/>
          <a:p>
            <a:r>
              <a:rPr lang="en-US" dirty="0"/>
              <a:t>How Much of the Loan Will Be Forgiven?</a:t>
            </a:r>
          </a:p>
        </p:txBody>
      </p:sp>
      <p:sp>
        <p:nvSpPr>
          <p:cNvPr id="3" name="Content Placeholder 2">
            <a:extLst>
              <a:ext uri="{FF2B5EF4-FFF2-40B4-BE49-F238E27FC236}">
                <a16:creationId xmlns:a16="http://schemas.microsoft.com/office/drawing/2014/main" id="{8EAE894A-8533-4F16-B68B-0B9670D9C1D0}"/>
              </a:ext>
            </a:extLst>
          </p:cNvPr>
          <p:cNvSpPr>
            <a:spLocks noGrp="1"/>
          </p:cNvSpPr>
          <p:nvPr>
            <p:ph idx="1"/>
          </p:nvPr>
        </p:nvSpPr>
        <p:spPr>
          <a:xfrm>
            <a:off x="609600" y="2160266"/>
            <a:ext cx="10972800" cy="4525963"/>
          </a:xfrm>
        </p:spPr>
        <p:txBody>
          <a:bodyPr/>
          <a:lstStyle/>
          <a:p>
            <a:r>
              <a:rPr lang="en-US" dirty="0"/>
              <a:t>As noted, the policy goal of these loans is to maintain and/or restore payroll</a:t>
            </a:r>
            <a:br>
              <a:rPr lang="en-US" dirty="0"/>
            </a:br>
            <a:endParaRPr lang="en-US" dirty="0"/>
          </a:p>
          <a:p>
            <a:r>
              <a:rPr lang="en-US" dirty="0"/>
              <a:t>Formula for loan forgiveness directly linked to maintaining and/or restoring payroll</a:t>
            </a:r>
          </a:p>
          <a:p>
            <a:endParaRPr lang="en-US" dirty="0"/>
          </a:p>
        </p:txBody>
      </p:sp>
    </p:spTree>
    <p:extLst>
      <p:ext uri="{BB962C8B-B14F-4D97-AF65-F5344CB8AC3E}">
        <p14:creationId xmlns:p14="http://schemas.microsoft.com/office/powerpoint/2010/main" val="78362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6479"/>
            <a:ext cx="10972800" cy="731520"/>
          </a:xfrm>
        </p:spPr>
        <p:txBody>
          <a:bodyPr/>
          <a:lstStyle/>
          <a:p>
            <a:r>
              <a:rPr lang="en-US" dirty="0"/>
              <a:t>Prior COVID Legislation</a:t>
            </a:r>
          </a:p>
        </p:txBody>
      </p:sp>
      <p:sp>
        <p:nvSpPr>
          <p:cNvPr id="3" name="Content Placeholder 2"/>
          <p:cNvSpPr>
            <a:spLocks noGrp="1"/>
          </p:cNvSpPr>
          <p:nvPr>
            <p:ph idx="1"/>
          </p:nvPr>
        </p:nvSpPr>
        <p:spPr/>
        <p:txBody>
          <a:bodyPr/>
          <a:lstStyle/>
          <a:p>
            <a:endParaRPr lang="en-US" dirty="0"/>
          </a:p>
          <a:p>
            <a:r>
              <a:rPr lang="en-US" dirty="0"/>
              <a:t>COVID Phase One – initial funding for testing vaccine research and development </a:t>
            </a:r>
            <a:br>
              <a:rPr lang="en-US" dirty="0"/>
            </a:br>
            <a:endParaRPr lang="en-US" dirty="0"/>
          </a:p>
          <a:p>
            <a:r>
              <a:rPr lang="en-US" dirty="0"/>
              <a:t>COVID Phase Two – paid sick and FMLA leave</a:t>
            </a:r>
          </a:p>
        </p:txBody>
      </p:sp>
    </p:spTree>
    <p:extLst>
      <p:ext uri="{BB962C8B-B14F-4D97-AF65-F5344CB8AC3E}">
        <p14:creationId xmlns:p14="http://schemas.microsoft.com/office/powerpoint/2010/main" val="1717481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CF4F-35E9-400A-804A-A25C515A0F54}"/>
              </a:ext>
            </a:extLst>
          </p:cNvPr>
          <p:cNvSpPr>
            <a:spLocks noGrp="1"/>
          </p:cNvSpPr>
          <p:nvPr>
            <p:ph type="title"/>
          </p:nvPr>
        </p:nvSpPr>
        <p:spPr>
          <a:xfrm>
            <a:off x="609600" y="907210"/>
            <a:ext cx="10972800" cy="731520"/>
          </a:xfrm>
        </p:spPr>
        <p:txBody>
          <a:bodyPr/>
          <a:lstStyle/>
          <a:p>
            <a:r>
              <a:rPr lang="en-US" dirty="0"/>
              <a:t>What is the General Rule for Loan Forgiveness?</a:t>
            </a:r>
          </a:p>
        </p:txBody>
      </p:sp>
      <p:sp>
        <p:nvSpPr>
          <p:cNvPr id="3" name="Content Placeholder 2">
            <a:extLst>
              <a:ext uri="{FF2B5EF4-FFF2-40B4-BE49-F238E27FC236}">
                <a16:creationId xmlns:a16="http://schemas.microsoft.com/office/drawing/2014/main" id="{13A55ACF-F053-449A-98EB-EBCC57E65054}"/>
              </a:ext>
            </a:extLst>
          </p:cNvPr>
          <p:cNvSpPr>
            <a:spLocks noGrp="1"/>
          </p:cNvSpPr>
          <p:nvPr>
            <p:ph idx="1"/>
          </p:nvPr>
        </p:nvSpPr>
        <p:spPr>
          <a:xfrm>
            <a:off x="919843" y="2390067"/>
            <a:ext cx="10972800" cy="4525963"/>
          </a:xfrm>
        </p:spPr>
        <p:txBody>
          <a:bodyPr/>
          <a:lstStyle/>
          <a:p>
            <a:r>
              <a:rPr lang="en-US" dirty="0"/>
              <a:t>Up to 100% of principal may be forgiven, subject to:</a:t>
            </a:r>
          </a:p>
          <a:p>
            <a:pPr lvl="1"/>
            <a:r>
              <a:rPr lang="en-US" dirty="0"/>
              <a:t>The type of expenses funded with the loan proceeds</a:t>
            </a:r>
          </a:p>
          <a:p>
            <a:pPr lvl="1"/>
            <a:r>
              <a:rPr lang="en-US" dirty="0"/>
              <a:t>Reductions based on headcount and/or level of pay</a:t>
            </a:r>
          </a:p>
          <a:p>
            <a:pPr lvl="2"/>
            <a:r>
              <a:rPr lang="en-US" dirty="0"/>
              <a:t>Reductions may be waived if headcount or level of pay restored </a:t>
            </a:r>
          </a:p>
          <a:p>
            <a:pPr lvl="1"/>
            <a:r>
              <a:rPr lang="en-US" dirty="0"/>
              <a:t>The 8-week period following the loan is important</a:t>
            </a:r>
          </a:p>
          <a:p>
            <a:endParaRPr lang="en-US" dirty="0"/>
          </a:p>
        </p:txBody>
      </p:sp>
    </p:spTree>
    <p:extLst>
      <p:ext uri="{BB962C8B-B14F-4D97-AF65-F5344CB8AC3E}">
        <p14:creationId xmlns:p14="http://schemas.microsoft.com/office/powerpoint/2010/main" val="447568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5D23E-BC1A-4078-8E56-AE95D151890D}"/>
              </a:ext>
            </a:extLst>
          </p:cNvPr>
          <p:cNvSpPr>
            <a:spLocks noGrp="1"/>
          </p:cNvSpPr>
          <p:nvPr>
            <p:ph type="title"/>
          </p:nvPr>
        </p:nvSpPr>
        <p:spPr>
          <a:xfrm>
            <a:off x="609600" y="787467"/>
            <a:ext cx="10972800" cy="731520"/>
          </a:xfrm>
        </p:spPr>
        <p:txBody>
          <a:bodyPr/>
          <a:lstStyle/>
          <a:p>
            <a:r>
              <a:rPr lang="en-US" dirty="0"/>
              <a:t>Which Expenses Can Be Forgiven?</a:t>
            </a:r>
          </a:p>
        </p:txBody>
      </p:sp>
      <p:sp>
        <p:nvSpPr>
          <p:cNvPr id="3" name="Content Placeholder 2">
            <a:extLst>
              <a:ext uri="{FF2B5EF4-FFF2-40B4-BE49-F238E27FC236}">
                <a16:creationId xmlns:a16="http://schemas.microsoft.com/office/drawing/2014/main" id="{869378EA-1C1F-4BDD-9D6B-6D60C8DEEB55}"/>
              </a:ext>
            </a:extLst>
          </p:cNvPr>
          <p:cNvSpPr>
            <a:spLocks noGrp="1"/>
          </p:cNvSpPr>
          <p:nvPr>
            <p:ph idx="1"/>
          </p:nvPr>
        </p:nvSpPr>
        <p:spPr>
          <a:xfrm>
            <a:off x="729343" y="2332037"/>
            <a:ext cx="10972800" cy="4525963"/>
          </a:xfrm>
        </p:spPr>
        <p:txBody>
          <a:bodyPr/>
          <a:lstStyle/>
          <a:p>
            <a:r>
              <a:rPr lang="en-US" dirty="0"/>
              <a:t>First, a limited timeframe:</a:t>
            </a:r>
            <a:br>
              <a:rPr lang="en-US" dirty="0"/>
            </a:br>
            <a:endParaRPr lang="en-US" dirty="0"/>
          </a:p>
          <a:p>
            <a:pPr lvl="1"/>
            <a:r>
              <a:rPr lang="en-US" dirty="0"/>
              <a:t>Only expenses incurred during the 8-weeks following the loan</a:t>
            </a:r>
          </a:p>
        </p:txBody>
      </p:sp>
    </p:spTree>
    <p:extLst>
      <p:ext uri="{BB962C8B-B14F-4D97-AF65-F5344CB8AC3E}">
        <p14:creationId xmlns:p14="http://schemas.microsoft.com/office/powerpoint/2010/main" val="2125048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4395-1B67-4E01-ADD4-15F9D8E293F8}"/>
              </a:ext>
            </a:extLst>
          </p:cNvPr>
          <p:cNvSpPr>
            <a:spLocks noGrp="1"/>
          </p:cNvSpPr>
          <p:nvPr>
            <p:ph type="title"/>
          </p:nvPr>
        </p:nvSpPr>
        <p:spPr>
          <a:xfrm>
            <a:off x="609600" y="624182"/>
            <a:ext cx="10972800" cy="731520"/>
          </a:xfrm>
        </p:spPr>
        <p:txBody>
          <a:bodyPr/>
          <a:lstStyle/>
          <a:p>
            <a:r>
              <a:rPr lang="en-US" dirty="0"/>
              <a:t>Which Expenses Can Be Forgiven?</a:t>
            </a:r>
          </a:p>
        </p:txBody>
      </p:sp>
      <p:sp>
        <p:nvSpPr>
          <p:cNvPr id="3" name="Content Placeholder 2">
            <a:extLst>
              <a:ext uri="{FF2B5EF4-FFF2-40B4-BE49-F238E27FC236}">
                <a16:creationId xmlns:a16="http://schemas.microsoft.com/office/drawing/2014/main" id="{F5340BF4-D4D8-45D4-A37F-99BFD2A6C9C9}"/>
              </a:ext>
            </a:extLst>
          </p:cNvPr>
          <p:cNvSpPr>
            <a:spLocks noGrp="1"/>
          </p:cNvSpPr>
          <p:nvPr>
            <p:ph idx="1"/>
          </p:nvPr>
        </p:nvSpPr>
        <p:spPr>
          <a:xfrm>
            <a:off x="609600" y="1713952"/>
            <a:ext cx="10972800" cy="4525963"/>
          </a:xfrm>
        </p:spPr>
        <p:txBody>
          <a:bodyPr>
            <a:normAutofit/>
          </a:bodyPr>
          <a:lstStyle/>
          <a:p>
            <a:r>
              <a:rPr lang="en-US" dirty="0"/>
              <a:t>Second, the following expenses may be included in the forgiveness: </a:t>
            </a:r>
          </a:p>
          <a:p>
            <a:pPr lvl="1"/>
            <a:r>
              <a:rPr lang="en-US" dirty="0"/>
              <a:t>Payroll Costs</a:t>
            </a:r>
          </a:p>
          <a:p>
            <a:pPr lvl="1"/>
            <a:r>
              <a:rPr lang="en-US" dirty="0"/>
              <a:t>The same categories of Payroll Costs used to determine the size of the initial loan </a:t>
            </a:r>
          </a:p>
          <a:p>
            <a:r>
              <a:rPr lang="en-US" dirty="0"/>
              <a:t>With two major differences:</a:t>
            </a:r>
          </a:p>
          <a:p>
            <a:pPr lvl="1"/>
            <a:r>
              <a:rPr lang="en-US" dirty="0"/>
              <a:t>These are ACTUAL Payroll Costs</a:t>
            </a:r>
          </a:p>
          <a:p>
            <a:pPr lvl="1"/>
            <a:r>
              <a:rPr lang="en-US" dirty="0"/>
              <a:t>For the period 8 weeks after the date of the loan origination.</a:t>
            </a:r>
          </a:p>
          <a:p>
            <a:endParaRPr lang="en-US" dirty="0"/>
          </a:p>
        </p:txBody>
      </p:sp>
    </p:spTree>
    <p:extLst>
      <p:ext uri="{BB962C8B-B14F-4D97-AF65-F5344CB8AC3E}">
        <p14:creationId xmlns:p14="http://schemas.microsoft.com/office/powerpoint/2010/main" val="4204699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9B4B-7ABB-436F-B341-A75CDF3D5815}"/>
              </a:ext>
            </a:extLst>
          </p:cNvPr>
          <p:cNvSpPr>
            <a:spLocks noGrp="1"/>
          </p:cNvSpPr>
          <p:nvPr>
            <p:ph type="title"/>
          </p:nvPr>
        </p:nvSpPr>
        <p:spPr>
          <a:xfrm>
            <a:off x="609600" y="651396"/>
            <a:ext cx="10972800" cy="731520"/>
          </a:xfrm>
        </p:spPr>
        <p:txBody>
          <a:bodyPr/>
          <a:lstStyle/>
          <a:p>
            <a:r>
              <a:rPr lang="en-US" dirty="0"/>
              <a:t>Which Expenses Can Be Forgiven?</a:t>
            </a:r>
          </a:p>
        </p:txBody>
      </p:sp>
      <p:sp>
        <p:nvSpPr>
          <p:cNvPr id="3" name="Content Placeholder 2">
            <a:extLst>
              <a:ext uri="{FF2B5EF4-FFF2-40B4-BE49-F238E27FC236}">
                <a16:creationId xmlns:a16="http://schemas.microsoft.com/office/drawing/2014/main" id="{EA173F01-91BD-4C30-B5F9-046BC6E86A01}"/>
              </a:ext>
            </a:extLst>
          </p:cNvPr>
          <p:cNvSpPr>
            <a:spLocks noGrp="1"/>
          </p:cNvSpPr>
          <p:nvPr>
            <p:ph idx="1"/>
          </p:nvPr>
        </p:nvSpPr>
        <p:spPr>
          <a:xfrm>
            <a:off x="609600" y="1720597"/>
            <a:ext cx="10972800" cy="4525963"/>
          </a:xfrm>
        </p:spPr>
        <p:txBody>
          <a:bodyPr>
            <a:normAutofit fontScale="92500" lnSpcReduction="20000"/>
          </a:bodyPr>
          <a:lstStyle/>
          <a:p>
            <a:r>
              <a:rPr lang="en-US" dirty="0"/>
              <a:t>Other expenses listed under permitted use, with more specific definitions</a:t>
            </a:r>
          </a:p>
          <a:p>
            <a:r>
              <a:rPr lang="en-US" dirty="0"/>
              <a:t>Interest on an indebtedness or debt instrument that:</a:t>
            </a:r>
          </a:p>
          <a:p>
            <a:pPr lvl="1"/>
            <a:r>
              <a:rPr lang="en-US" dirty="0"/>
              <a:t>Is a liability of the borrower, </a:t>
            </a:r>
          </a:p>
          <a:p>
            <a:pPr lvl="1"/>
            <a:r>
              <a:rPr lang="en-US" dirty="0"/>
              <a:t>Is a mortgage on real or personal property, AND  </a:t>
            </a:r>
          </a:p>
          <a:p>
            <a:pPr lvl="1"/>
            <a:r>
              <a:rPr lang="en-US" dirty="0"/>
              <a:t>Was incurred before February 15, 2020 </a:t>
            </a:r>
          </a:p>
          <a:p>
            <a:pPr lvl="1"/>
            <a:r>
              <a:rPr lang="en-US" dirty="0"/>
              <a:t>Guidance is needed on whether this includes floor plan interest; answer depends on what the term “mortgage” means as used in the statute</a:t>
            </a:r>
          </a:p>
          <a:p>
            <a:r>
              <a:rPr lang="en-US" dirty="0"/>
              <a:t>Rent paid on a lease in force before February 15, 2020</a:t>
            </a:r>
          </a:p>
          <a:p>
            <a:r>
              <a:rPr lang="en-US" dirty="0"/>
              <a:t>Utilities paid for services which began before February 15, 2020</a:t>
            </a:r>
          </a:p>
          <a:p>
            <a:endParaRPr lang="en-US" dirty="0"/>
          </a:p>
        </p:txBody>
      </p:sp>
    </p:spTree>
    <p:extLst>
      <p:ext uri="{BB962C8B-B14F-4D97-AF65-F5344CB8AC3E}">
        <p14:creationId xmlns:p14="http://schemas.microsoft.com/office/powerpoint/2010/main" val="2855071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7C15-E161-4898-B95A-F193E7C06678}"/>
              </a:ext>
            </a:extLst>
          </p:cNvPr>
          <p:cNvSpPr>
            <a:spLocks noGrp="1"/>
          </p:cNvSpPr>
          <p:nvPr>
            <p:ph type="title"/>
          </p:nvPr>
        </p:nvSpPr>
        <p:spPr>
          <a:xfrm>
            <a:off x="653143" y="711268"/>
            <a:ext cx="10972800" cy="731520"/>
          </a:xfrm>
        </p:spPr>
        <p:txBody>
          <a:bodyPr>
            <a:normAutofit fontScale="90000"/>
          </a:bodyPr>
          <a:lstStyle/>
          <a:p>
            <a:r>
              <a:rPr lang="en-US" dirty="0"/>
              <a:t>General Limitations Applicable</a:t>
            </a:r>
            <a:br>
              <a:rPr lang="en-US" dirty="0"/>
            </a:br>
            <a:r>
              <a:rPr lang="en-US" dirty="0"/>
              <a:t> to Loan Forgiveness </a:t>
            </a:r>
          </a:p>
        </p:txBody>
      </p:sp>
      <p:sp>
        <p:nvSpPr>
          <p:cNvPr id="3" name="Content Placeholder 2">
            <a:extLst>
              <a:ext uri="{FF2B5EF4-FFF2-40B4-BE49-F238E27FC236}">
                <a16:creationId xmlns:a16="http://schemas.microsoft.com/office/drawing/2014/main" id="{2B9A7C2A-440A-473B-8595-E85139C46F93}"/>
              </a:ext>
            </a:extLst>
          </p:cNvPr>
          <p:cNvSpPr>
            <a:spLocks noGrp="1"/>
          </p:cNvSpPr>
          <p:nvPr>
            <p:ph idx="1"/>
          </p:nvPr>
        </p:nvSpPr>
        <p:spPr>
          <a:xfrm>
            <a:off x="718458" y="2270326"/>
            <a:ext cx="10972800" cy="4525963"/>
          </a:xfrm>
        </p:spPr>
        <p:txBody>
          <a:bodyPr/>
          <a:lstStyle/>
          <a:p>
            <a:r>
              <a:rPr lang="en-US" dirty="0"/>
              <a:t>Reductions in headcount</a:t>
            </a:r>
            <a:br>
              <a:rPr lang="en-US" dirty="0"/>
            </a:br>
            <a:endParaRPr lang="en-US" dirty="0"/>
          </a:p>
          <a:p>
            <a:r>
              <a:rPr lang="en-US" dirty="0"/>
              <a:t>Reductions in level of pay</a:t>
            </a:r>
          </a:p>
          <a:p>
            <a:endParaRPr lang="en-US" dirty="0"/>
          </a:p>
        </p:txBody>
      </p:sp>
    </p:spTree>
    <p:extLst>
      <p:ext uri="{BB962C8B-B14F-4D97-AF65-F5344CB8AC3E}">
        <p14:creationId xmlns:p14="http://schemas.microsoft.com/office/powerpoint/2010/main" val="1615862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121B-C322-4813-846F-2D49D12B7ACF}"/>
              </a:ext>
            </a:extLst>
          </p:cNvPr>
          <p:cNvSpPr>
            <a:spLocks noGrp="1"/>
          </p:cNvSpPr>
          <p:nvPr>
            <p:ph type="title"/>
          </p:nvPr>
        </p:nvSpPr>
        <p:spPr>
          <a:xfrm>
            <a:off x="609600" y="765696"/>
            <a:ext cx="10972800" cy="731520"/>
          </a:xfrm>
        </p:spPr>
        <p:txBody>
          <a:bodyPr/>
          <a:lstStyle/>
          <a:p>
            <a:r>
              <a:rPr lang="en-US" dirty="0"/>
              <a:t>Reductions Based on Headcount</a:t>
            </a:r>
          </a:p>
        </p:txBody>
      </p:sp>
      <p:sp>
        <p:nvSpPr>
          <p:cNvPr id="3" name="Content Placeholder 2">
            <a:extLst>
              <a:ext uri="{FF2B5EF4-FFF2-40B4-BE49-F238E27FC236}">
                <a16:creationId xmlns:a16="http://schemas.microsoft.com/office/drawing/2014/main" id="{330892A3-077D-484C-925D-6D8E48F2451A}"/>
              </a:ext>
            </a:extLst>
          </p:cNvPr>
          <p:cNvSpPr>
            <a:spLocks noGrp="1"/>
          </p:cNvSpPr>
          <p:nvPr>
            <p:ph idx="1"/>
          </p:nvPr>
        </p:nvSpPr>
        <p:spPr>
          <a:xfrm>
            <a:off x="609600" y="2145139"/>
            <a:ext cx="10972800" cy="4525963"/>
          </a:xfrm>
        </p:spPr>
        <p:txBody>
          <a:bodyPr/>
          <a:lstStyle/>
          <a:p>
            <a:r>
              <a:rPr lang="en-US" dirty="0"/>
              <a:t>If the number of employees is reduced during the 8-week period, the forgiveness amount will be reduced proportionally</a:t>
            </a:r>
          </a:p>
          <a:p>
            <a:endParaRPr lang="en-US" dirty="0"/>
          </a:p>
        </p:txBody>
      </p:sp>
    </p:spTree>
    <p:extLst>
      <p:ext uri="{BB962C8B-B14F-4D97-AF65-F5344CB8AC3E}">
        <p14:creationId xmlns:p14="http://schemas.microsoft.com/office/powerpoint/2010/main" val="3180193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2D1A-68CE-4A8F-96C4-4AFDC1BCA6DC}"/>
              </a:ext>
            </a:extLst>
          </p:cNvPr>
          <p:cNvSpPr>
            <a:spLocks noGrp="1"/>
          </p:cNvSpPr>
          <p:nvPr>
            <p:ph type="title"/>
          </p:nvPr>
        </p:nvSpPr>
        <p:spPr>
          <a:xfrm>
            <a:off x="609600" y="651396"/>
            <a:ext cx="10972800" cy="731520"/>
          </a:xfrm>
        </p:spPr>
        <p:txBody>
          <a:bodyPr/>
          <a:lstStyle/>
          <a:p>
            <a:r>
              <a:rPr lang="en-US" dirty="0"/>
              <a:t>Reductions Based on Headcount</a:t>
            </a:r>
          </a:p>
        </p:txBody>
      </p:sp>
      <p:sp>
        <p:nvSpPr>
          <p:cNvPr id="3" name="Content Placeholder 2">
            <a:extLst>
              <a:ext uri="{FF2B5EF4-FFF2-40B4-BE49-F238E27FC236}">
                <a16:creationId xmlns:a16="http://schemas.microsoft.com/office/drawing/2014/main" id="{67F48CC7-8591-440C-8641-35A1898C9C17}"/>
              </a:ext>
            </a:extLst>
          </p:cNvPr>
          <p:cNvSpPr>
            <a:spLocks noGrp="1"/>
          </p:cNvSpPr>
          <p:nvPr>
            <p:ph idx="1"/>
          </p:nvPr>
        </p:nvSpPr>
        <p:spPr>
          <a:xfrm>
            <a:off x="538843" y="1824012"/>
            <a:ext cx="10972800" cy="4525963"/>
          </a:xfrm>
        </p:spPr>
        <p:txBody>
          <a:bodyPr>
            <a:normAutofit/>
          </a:bodyPr>
          <a:lstStyle/>
          <a:p>
            <a:r>
              <a:rPr lang="en-US" dirty="0"/>
              <a:t>Formula to determine the percentage reduction in headcount:</a:t>
            </a:r>
          </a:p>
          <a:p>
            <a:pPr lvl="1"/>
            <a:r>
              <a:rPr lang="en-US" dirty="0"/>
              <a:t>Average number of full-time employees (AFTEs) per month employed during the 8 weeks following the loan date </a:t>
            </a:r>
          </a:p>
          <a:p>
            <a:pPr lvl="1"/>
            <a:r>
              <a:rPr lang="en-US" dirty="0"/>
              <a:t>DIVIDED BY, at the election of the borrower</a:t>
            </a:r>
          </a:p>
          <a:p>
            <a:pPr lvl="2"/>
            <a:r>
              <a:rPr lang="en-US" dirty="0"/>
              <a:t>AFTEs employed by the borrower from February 15, 2019 to June 30, 2019, or</a:t>
            </a:r>
          </a:p>
          <a:p>
            <a:pPr lvl="2"/>
            <a:r>
              <a:rPr lang="en-US" dirty="0"/>
              <a:t>AFTEs per month employed by the borrower from January 1, 2020 to February 29, 2020.</a:t>
            </a:r>
          </a:p>
          <a:p>
            <a:r>
              <a:rPr lang="en-US" dirty="0"/>
              <a:t>AFTEs is determined by calculating the average number of FTEs for each pay period falling within a month.  </a:t>
            </a:r>
          </a:p>
          <a:p>
            <a:endParaRPr lang="en-US" dirty="0"/>
          </a:p>
        </p:txBody>
      </p:sp>
    </p:spTree>
    <p:extLst>
      <p:ext uri="{BB962C8B-B14F-4D97-AF65-F5344CB8AC3E}">
        <p14:creationId xmlns:p14="http://schemas.microsoft.com/office/powerpoint/2010/main" val="2572772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B459-6BE9-4FFC-AE56-FE81B026EBCF}"/>
              </a:ext>
            </a:extLst>
          </p:cNvPr>
          <p:cNvSpPr>
            <a:spLocks noGrp="1"/>
          </p:cNvSpPr>
          <p:nvPr>
            <p:ph type="title"/>
          </p:nvPr>
        </p:nvSpPr>
        <p:spPr>
          <a:xfrm>
            <a:off x="571500" y="803796"/>
            <a:ext cx="10972800" cy="731520"/>
          </a:xfrm>
        </p:spPr>
        <p:txBody>
          <a:bodyPr/>
          <a:lstStyle/>
          <a:p>
            <a:r>
              <a:rPr lang="en-US" dirty="0"/>
              <a:t>Reductions Based on Level of Pay</a:t>
            </a:r>
          </a:p>
        </p:txBody>
      </p:sp>
      <p:sp>
        <p:nvSpPr>
          <p:cNvPr id="3" name="Content Placeholder 2">
            <a:extLst>
              <a:ext uri="{FF2B5EF4-FFF2-40B4-BE49-F238E27FC236}">
                <a16:creationId xmlns:a16="http://schemas.microsoft.com/office/drawing/2014/main" id="{7ADB2306-E1B2-4CC9-BEA0-2C204957540E}"/>
              </a:ext>
            </a:extLst>
          </p:cNvPr>
          <p:cNvSpPr>
            <a:spLocks noGrp="1"/>
          </p:cNvSpPr>
          <p:nvPr>
            <p:ph idx="1"/>
          </p:nvPr>
        </p:nvSpPr>
        <p:spPr>
          <a:xfrm>
            <a:off x="653143" y="2139697"/>
            <a:ext cx="10972800" cy="4525963"/>
          </a:xfrm>
        </p:spPr>
        <p:txBody>
          <a:bodyPr/>
          <a:lstStyle/>
          <a:p>
            <a:r>
              <a:rPr lang="en-US" dirty="0"/>
              <a:t>In addition, loan forgiveness will be REDUCED by:</a:t>
            </a:r>
          </a:p>
          <a:p>
            <a:pPr lvl="1"/>
            <a:r>
              <a:rPr lang="en-US" dirty="0"/>
              <a:t>The amount of any employee’s reduction in total salary or wages in excess of 25 percent of that employee’s total salary or wages from the most recent full quarter prior to the date of the loan.</a:t>
            </a:r>
          </a:p>
          <a:p>
            <a:pPr lvl="1"/>
            <a:r>
              <a:rPr lang="en-US" dirty="0"/>
              <a:t>NOT applicable to employees with annual rate of salary or wages greater than $100,000 for any single pay period during 2019. </a:t>
            </a:r>
          </a:p>
          <a:p>
            <a:endParaRPr lang="en-US" dirty="0"/>
          </a:p>
        </p:txBody>
      </p:sp>
    </p:spTree>
    <p:extLst>
      <p:ext uri="{BB962C8B-B14F-4D97-AF65-F5344CB8AC3E}">
        <p14:creationId xmlns:p14="http://schemas.microsoft.com/office/powerpoint/2010/main" val="994238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662B-3474-4206-8487-17ED8F18CA93}"/>
              </a:ext>
            </a:extLst>
          </p:cNvPr>
          <p:cNvSpPr>
            <a:spLocks noGrp="1"/>
          </p:cNvSpPr>
          <p:nvPr>
            <p:ph type="title"/>
          </p:nvPr>
        </p:nvSpPr>
        <p:spPr>
          <a:xfrm>
            <a:off x="609600" y="624182"/>
            <a:ext cx="10972800" cy="731520"/>
          </a:xfrm>
        </p:spPr>
        <p:txBody>
          <a:bodyPr/>
          <a:lstStyle/>
          <a:p>
            <a:r>
              <a:rPr lang="en-US" dirty="0"/>
              <a:t>Restoration of Loan Forgiveness</a:t>
            </a:r>
          </a:p>
        </p:txBody>
      </p:sp>
      <p:sp>
        <p:nvSpPr>
          <p:cNvPr id="3" name="Content Placeholder 2">
            <a:extLst>
              <a:ext uri="{FF2B5EF4-FFF2-40B4-BE49-F238E27FC236}">
                <a16:creationId xmlns:a16="http://schemas.microsoft.com/office/drawing/2014/main" id="{CEEEF9EA-527F-4B71-B3CA-BBB96FE47F5D}"/>
              </a:ext>
            </a:extLst>
          </p:cNvPr>
          <p:cNvSpPr>
            <a:spLocks noGrp="1"/>
          </p:cNvSpPr>
          <p:nvPr>
            <p:ph idx="1"/>
          </p:nvPr>
        </p:nvSpPr>
        <p:spPr>
          <a:xfrm>
            <a:off x="571500" y="1707855"/>
            <a:ext cx="10972800" cy="4525963"/>
          </a:xfrm>
        </p:spPr>
        <p:txBody>
          <a:bodyPr>
            <a:normAutofit fontScale="92500" lnSpcReduction="20000"/>
          </a:bodyPr>
          <a:lstStyle/>
          <a:p>
            <a:r>
              <a:rPr lang="en-US" dirty="0"/>
              <a:t>Loan forgiveness reductions may be restored by rehires</a:t>
            </a:r>
          </a:p>
          <a:p>
            <a:r>
              <a:rPr lang="en-US" dirty="0"/>
              <a:t>The effect of reduced pay rate will NOT apply if:</a:t>
            </a:r>
          </a:p>
          <a:p>
            <a:pPr lvl="1"/>
            <a:r>
              <a:rPr lang="en-US" u="sng" dirty="0"/>
              <a:t>Headcount</a:t>
            </a:r>
            <a:r>
              <a:rPr lang="en-US" dirty="0"/>
              <a:t>: Between February 15, 2020 and 30 days after the effective date of the Act, there is a reduction of FTEs compared to February 15, 2020, and the reduction in FTEs is eliminated by June 30, 2020; [</a:t>
            </a:r>
            <a:r>
              <a:rPr lang="en-US" b="1" u="sng" dirty="0"/>
              <a:t>Restoration of the overall number</a:t>
            </a:r>
            <a:r>
              <a:rPr lang="en-US" dirty="0"/>
              <a:t>]</a:t>
            </a:r>
          </a:p>
          <a:p>
            <a:pPr lvl="1"/>
            <a:r>
              <a:rPr lang="en-US" u="sng" dirty="0"/>
              <a:t>Level of pay</a:t>
            </a:r>
            <a:r>
              <a:rPr lang="en-US" dirty="0"/>
              <a:t>:  Between February 15, 2020 and 30 days after the effective date of the Act, there is a reduction in salary and wages of one or more employees, and the employer eliminates the reduction in salary or wages of such employees by June 30, 2020; [</a:t>
            </a:r>
            <a:r>
              <a:rPr lang="en-US" b="1" u="sng" dirty="0"/>
              <a:t>Restoration of specific pay cuts</a:t>
            </a:r>
            <a:r>
              <a:rPr lang="en-US" dirty="0"/>
              <a:t>] OR</a:t>
            </a:r>
          </a:p>
          <a:p>
            <a:pPr lvl="1"/>
            <a:r>
              <a:rPr lang="en-US" dirty="0"/>
              <a:t>A combination of both circumstances occurs.</a:t>
            </a:r>
          </a:p>
          <a:p>
            <a:endParaRPr lang="en-US" dirty="0"/>
          </a:p>
        </p:txBody>
      </p:sp>
    </p:spTree>
    <p:extLst>
      <p:ext uri="{BB962C8B-B14F-4D97-AF65-F5344CB8AC3E}">
        <p14:creationId xmlns:p14="http://schemas.microsoft.com/office/powerpoint/2010/main" val="2572635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43F4-020F-4494-8F8D-E24D5CFDE0D2}"/>
              </a:ext>
            </a:extLst>
          </p:cNvPr>
          <p:cNvSpPr>
            <a:spLocks noGrp="1"/>
          </p:cNvSpPr>
          <p:nvPr>
            <p:ph type="title"/>
          </p:nvPr>
        </p:nvSpPr>
        <p:spPr>
          <a:xfrm>
            <a:off x="555172" y="809238"/>
            <a:ext cx="10972800" cy="731520"/>
          </a:xfrm>
        </p:spPr>
        <p:txBody>
          <a:bodyPr>
            <a:normAutofit fontScale="90000"/>
          </a:bodyPr>
          <a:lstStyle/>
          <a:p>
            <a:r>
              <a:rPr lang="en-US" dirty="0"/>
              <a:t>What Documentation Will I Have to </a:t>
            </a:r>
            <a:br>
              <a:rPr lang="en-US" dirty="0"/>
            </a:br>
            <a:r>
              <a:rPr lang="en-US" dirty="0"/>
              <a:t>Provide for Loan Forgiveness?</a:t>
            </a:r>
          </a:p>
        </p:txBody>
      </p:sp>
      <p:sp>
        <p:nvSpPr>
          <p:cNvPr id="3" name="Content Placeholder 2">
            <a:extLst>
              <a:ext uri="{FF2B5EF4-FFF2-40B4-BE49-F238E27FC236}">
                <a16:creationId xmlns:a16="http://schemas.microsoft.com/office/drawing/2014/main" id="{EA3D8146-0B62-4731-AA71-BCB1950B666C}"/>
              </a:ext>
            </a:extLst>
          </p:cNvPr>
          <p:cNvSpPr>
            <a:spLocks noGrp="1"/>
          </p:cNvSpPr>
          <p:nvPr>
            <p:ph idx="1"/>
          </p:nvPr>
        </p:nvSpPr>
        <p:spPr>
          <a:xfrm>
            <a:off x="647700" y="2671241"/>
            <a:ext cx="10972800" cy="4525963"/>
          </a:xfrm>
        </p:spPr>
        <p:txBody>
          <a:bodyPr/>
          <a:lstStyle/>
          <a:p>
            <a:r>
              <a:rPr lang="en-US" dirty="0"/>
              <a:t>More documentation than required to obtain the loan</a:t>
            </a:r>
            <a:br>
              <a:rPr lang="en-US" dirty="0"/>
            </a:br>
            <a:endParaRPr lang="en-US" dirty="0"/>
          </a:p>
          <a:p>
            <a:r>
              <a:rPr lang="en-US" dirty="0"/>
              <a:t>Without documentation, no loan amount will be forgiven</a:t>
            </a:r>
          </a:p>
          <a:p>
            <a:endParaRPr lang="en-US" dirty="0"/>
          </a:p>
        </p:txBody>
      </p:sp>
    </p:spTree>
    <p:extLst>
      <p:ext uri="{BB962C8B-B14F-4D97-AF65-F5344CB8AC3E}">
        <p14:creationId xmlns:p14="http://schemas.microsoft.com/office/powerpoint/2010/main" val="150470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F73A-6959-447D-B423-D7F92546C5D0}"/>
              </a:ext>
            </a:extLst>
          </p:cNvPr>
          <p:cNvSpPr>
            <a:spLocks noGrp="1"/>
          </p:cNvSpPr>
          <p:nvPr>
            <p:ph type="title"/>
          </p:nvPr>
        </p:nvSpPr>
        <p:spPr>
          <a:xfrm>
            <a:off x="609600" y="498995"/>
            <a:ext cx="10972800" cy="954901"/>
          </a:xfrm>
        </p:spPr>
        <p:txBody>
          <a:bodyPr>
            <a:normAutofit fontScale="90000"/>
          </a:bodyPr>
          <a:lstStyle/>
          <a:p>
            <a:r>
              <a:rPr lang="en-US" sz="3600" dirty="0"/>
              <a:t> </a:t>
            </a:r>
            <a:br>
              <a:rPr lang="en-US" sz="3600" dirty="0"/>
            </a:br>
            <a:r>
              <a:rPr lang="en-US" sz="3600" dirty="0"/>
              <a:t>COVID Phase Three (CARES ACT)</a:t>
            </a:r>
            <a:br>
              <a:rPr lang="en-US" sz="3600" dirty="0"/>
            </a:br>
            <a:r>
              <a:rPr lang="en-US" sz="3600" dirty="0"/>
              <a:t>Paycheck Protection Program</a:t>
            </a:r>
            <a:br>
              <a:rPr lang="en-US" dirty="0"/>
            </a:br>
            <a:endParaRPr lang="en-US" dirty="0"/>
          </a:p>
        </p:txBody>
      </p:sp>
      <p:sp>
        <p:nvSpPr>
          <p:cNvPr id="3" name="Content Placeholder 2">
            <a:extLst>
              <a:ext uri="{FF2B5EF4-FFF2-40B4-BE49-F238E27FC236}">
                <a16:creationId xmlns:a16="http://schemas.microsoft.com/office/drawing/2014/main" id="{87D3A659-D363-46CC-9505-842109A38026}"/>
              </a:ext>
            </a:extLst>
          </p:cNvPr>
          <p:cNvSpPr>
            <a:spLocks noGrp="1"/>
          </p:cNvSpPr>
          <p:nvPr>
            <p:ph idx="1"/>
          </p:nvPr>
        </p:nvSpPr>
        <p:spPr>
          <a:xfrm>
            <a:off x="474372" y="1833042"/>
            <a:ext cx="10972800" cy="4525963"/>
          </a:xfrm>
        </p:spPr>
        <p:txBody>
          <a:bodyPr/>
          <a:lstStyle/>
          <a:p>
            <a:r>
              <a:rPr lang="en-US" dirty="0"/>
              <a:t>The Big Picture: $2.2 Trillion Package, Massive by Historical Standards</a:t>
            </a:r>
          </a:p>
          <a:p>
            <a:pPr lvl="1"/>
            <a:r>
              <a:rPr lang="en-US" dirty="0"/>
              <a:t>Individual Relief IRS payments and Expanded UI Payments</a:t>
            </a:r>
          </a:p>
          <a:p>
            <a:pPr lvl="1"/>
            <a:r>
              <a:rPr lang="en-US" dirty="0"/>
              <a:t>Business Tax Relief</a:t>
            </a:r>
          </a:p>
          <a:p>
            <a:pPr lvl="1"/>
            <a:r>
              <a:rPr lang="en-US" dirty="0"/>
              <a:t>Emergency Small Business Loans</a:t>
            </a:r>
          </a:p>
          <a:p>
            <a:pPr lvl="1"/>
            <a:r>
              <a:rPr lang="en-US" dirty="0"/>
              <a:t>Assistance to the Health Care System</a:t>
            </a:r>
          </a:p>
          <a:p>
            <a:pPr lvl="1"/>
            <a:r>
              <a:rPr lang="en-US" dirty="0"/>
              <a:t>Assistance to Distressed Industries</a:t>
            </a:r>
          </a:p>
          <a:p>
            <a:endParaRPr lang="en-US" dirty="0"/>
          </a:p>
        </p:txBody>
      </p:sp>
    </p:spTree>
    <p:extLst>
      <p:ext uri="{BB962C8B-B14F-4D97-AF65-F5344CB8AC3E}">
        <p14:creationId xmlns:p14="http://schemas.microsoft.com/office/powerpoint/2010/main" val="2704253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E52A-2A94-4AF8-90AB-9FF2FC119DF0}"/>
              </a:ext>
            </a:extLst>
          </p:cNvPr>
          <p:cNvSpPr>
            <a:spLocks noGrp="1"/>
          </p:cNvSpPr>
          <p:nvPr>
            <p:ph type="title"/>
          </p:nvPr>
        </p:nvSpPr>
        <p:spPr>
          <a:xfrm>
            <a:off x="609600" y="678611"/>
            <a:ext cx="10972800" cy="731520"/>
          </a:xfrm>
        </p:spPr>
        <p:txBody>
          <a:bodyPr>
            <a:normAutofit fontScale="90000"/>
          </a:bodyPr>
          <a:lstStyle/>
          <a:p>
            <a:r>
              <a:rPr lang="en-US" dirty="0"/>
              <a:t>What Documentation Will I Have to </a:t>
            </a:r>
            <a:br>
              <a:rPr lang="en-US" dirty="0"/>
            </a:br>
            <a:r>
              <a:rPr lang="en-US" dirty="0"/>
              <a:t>Provide for Loan Forgiveness?</a:t>
            </a:r>
          </a:p>
        </p:txBody>
      </p:sp>
      <p:sp>
        <p:nvSpPr>
          <p:cNvPr id="3" name="Content Placeholder 2">
            <a:extLst>
              <a:ext uri="{FF2B5EF4-FFF2-40B4-BE49-F238E27FC236}">
                <a16:creationId xmlns:a16="http://schemas.microsoft.com/office/drawing/2014/main" id="{369E6307-CF07-4B8F-B6BB-E6BE5A2A196F}"/>
              </a:ext>
            </a:extLst>
          </p:cNvPr>
          <p:cNvSpPr>
            <a:spLocks noGrp="1"/>
          </p:cNvSpPr>
          <p:nvPr>
            <p:ph idx="1"/>
          </p:nvPr>
        </p:nvSpPr>
        <p:spPr>
          <a:xfrm>
            <a:off x="402772" y="1960082"/>
            <a:ext cx="10972800" cy="4525963"/>
          </a:xfrm>
        </p:spPr>
        <p:txBody>
          <a:bodyPr>
            <a:normAutofit fontScale="85000" lnSpcReduction="20000"/>
          </a:bodyPr>
          <a:lstStyle/>
          <a:p>
            <a:r>
              <a:rPr lang="en-US" dirty="0"/>
              <a:t>Proof of payroll payments:</a:t>
            </a:r>
          </a:p>
          <a:p>
            <a:pPr lvl="1"/>
            <a:r>
              <a:rPr lang="en-US" dirty="0"/>
              <a:t>Verification of number of full-time equivalents and pay rates for the relevant period, such as </a:t>
            </a:r>
          </a:p>
          <a:p>
            <a:pPr lvl="1"/>
            <a:r>
              <a:rPr lang="en-US" dirty="0"/>
              <a:t>Payroll tax filings reported to the IRS, and</a:t>
            </a:r>
          </a:p>
          <a:p>
            <a:pPr lvl="1"/>
            <a:r>
              <a:rPr lang="en-US" dirty="0"/>
              <a:t>State income tax, payroll and unemployment insurance filings</a:t>
            </a:r>
          </a:p>
          <a:p>
            <a:pPr lvl="1"/>
            <a:r>
              <a:rPr lang="en-US" dirty="0"/>
              <a:t>Verification of other expenses </a:t>
            </a:r>
          </a:p>
          <a:p>
            <a:pPr lvl="2"/>
            <a:r>
              <a:rPr lang="en-US" dirty="0"/>
              <a:t>cancelled checks, payment receipts, etc. </a:t>
            </a:r>
          </a:p>
          <a:p>
            <a:r>
              <a:rPr lang="en-US" dirty="0"/>
              <a:t>Certification from the borrower that:</a:t>
            </a:r>
          </a:p>
          <a:p>
            <a:pPr lvl="1"/>
            <a:r>
              <a:rPr lang="en-US" dirty="0"/>
              <a:t>The documentation is true and correct, and</a:t>
            </a:r>
          </a:p>
          <a:p>
            <a:pPr lvl="1"/>
            <a:r>
              <a:rPr lang="en-US" dirty="0"/>
              <a:t>The amount of the forgiveness was used for the intended purposes</a:t>
            </a:r>
          </a:p>
          <a:p>
            <a:r>
              <a:rPr lang="en-US" dirty="0"/>
              <a:t>Any other documentation the SBA/lender requires.  </a:t>
            </a:r>
          </a:p>
          <a:p>
            <a:endParaRPr lang="en-US" dirty="0"/>
          </a:p>
        </p:txBody>
      </p:sp>
    </p:spTree>
    <p:extLst>
      <p:ext uri="{BB962C8B-B14F-4D97-AF65-F5344CB8AC3E}">
        <p14:creationId xmlns:p14="http://schemas.microsoft.com/office/powerpoint/2010/main" val="3892813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5AF1-D9CB-46CC-AEE7-198AB86D0AB1}"/>
              </a:ext>
            </a:extLst>
          </p:cNvPr>
          <p:cNvSpPr>
            <a:spLocks noGrp="1"/>
          </p:cNvSpPr>
          <p:nvPr>
            <p:ph type="title"/>
          </p:nvPr>
        </p:nvSpPr>
        <p:spPr>
          <a:xfrm>
            <a:off x="555172" y="656839"/>
            <a:ext cx="10972800" cy="731520"/>
          </a:xfrm>
        </p:spPr>
        <p:txBody>
          <a:bodyPr/>
          <a:lstStyle/>
          <a:p>
            <a:r>
              <a:rPr lang="en-US" dirty="0"/>
              <a:t>Other Key Issues for Loan Forgiveness</a:t>
            </a:r>
          </a:p>
        </p:txBody>
      </p:sp>
      <p:sp>
        <p:nvSpPr>
          <p:cNvPr id="3" name="Content Placeholder 2">
            <a:extLst>
              <a:ext uri="{FF2B5EF4-FFF2-40B4-BE49-F238E27FC236}">
                <a16:creationId xmlns:a16="http://schemas.microsoft.com/office/drawing/2014/main" id="{24E10644-2DE9-472C-A1BC-4DAFE46D90AB}"/>
              </a:ext>
            </a:extLst>
          </p:cNvPr>
          <p:cNvSpPr>
            <a:spLocks noGrp="1"/>
          </p:cNvSpPr>
          <p:nvPr>
            <p:ph idx="1"/>
          </p:nvPr>
        </p:nvSpPr>
        <p:spPr>
          <a:xfrm>
            <a:off x="555172" y="1769583"/>
            <a:ext cx="10972800" cy="4525963"/>
          </a:xfrm>
        </p:spPr>
        <p:txBody>
          <a:bodyPr/>
          <a:lstStyle/>
          <a:p>
            <a:r>
              <a:rPr lang="en-US" dirty="0"/>
              <a:t>As a practical matter, cannot file until after the 8-week period (and possibly before 6/30 because of the effect of rehires)</a:t>
            </a:r>
            <a:br>
              <a:rPr lang="en-US" dirty="0"/>
            </a:br>
            <a:endParaRPr lang="en-US" dirty="0"/>
          </a:p>
          <a:p>
            <a:r>
              <a:rPr lang="en-US" dirty="0"/>
              <a:t>The lender will issue a decision within 60 days of borrower’s application for forgiveness.</a:t>
            </a:r>
            <a:br>
              <a:rPr lang="en-US" dirty="0"/>
            </a:br>
            <a:endParaRPr lang="en-US" dirty="0"/>
          </a:p>
          <a:p>
            <a:r>
              <a:rPr lang="en-US" dirty="0"/>
              <a:t>The amount of the forgiveness will NOT trigger Federal income tax.</a:t>
            </a:r>
          </a:p>
          <a:p>
            <a:endParaRPr lang="en-US" dirty="0"/>
          </a:p>
        </p:txBody>
      </p:sp>
    </p:spTree>
    <p:extLst>
      <p:ext uri="{BB962C8B-B14F-4D97-AF65-F5344CB8AC3E}">
        <p14:creationId xmlns:p14="http://schemas.microsoft.com/office/powerpoint/2010/main" val="2876485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79D5-F923-4A23-86C4-18BDF15E7851}"/>
              </a:ext>
            </a:extLst>
          </p:cNvPr>
          <p:cNvSpPr>
            <a:spLocks noGrp="1"/>
          </p:cNvSpPr>
          <p:nvPr>
            <p:ph type="title"/>
          </p:nvPr>
        </p:nvSpPr>
        <p:spPr>
          <a:xfrm>
            <a:off x="609600" y="656839"/>
            <a:ext cx="10972800" cy="731520"/>
          </a:xfrm>
        </p:spPr>
        <p:txBody>
          <a:bodyPr/>
          <a:lstStyle/>
          <a:p>
            <a:r>
              <a:rPr lang="en-US" dirty="0"/>
              <a:t>Recap</a:t>
            </a:r>
          </a:p>
        </p:txBody>
      </p:sp>
      <p:sp>
        <p:nvSpPr>
          <p:cNvPr id="3" name="Content Placeholder 2">
            <a:extLst>
              <a:ext uri="{FF2B5EF4-FFF2-40B4-BE49-F238E27FC236}">
                <a16:creationId xmlns:a16="http://schemas.microsoft.com/office/drawing/2014/main" id="{6849C471-0D63-45F2-BFE9-16321B8488C8}"/>
              </a:ext>
            </a:extLst>
          </p:cNvPr>
          <p:cNvSpPr>
            <a:spLocks noGrp="1"/>
          </p:cNvSpPr>
          <p:nvPr>
            <p:ph idx="1"/>
          </p:nvPr>
        </p:nvSpPr>
        <p:spPr>
          <a:xfrm>
            <a:off x="609600" y="1675198"/>
            <a:ext cx="10972800" cy="4525963"/>
          </a:xfrm>
        </p:spPr>
        <p:txBody>
          <a:bodyPr>
            <a:normAutofit fontScale="92500" lnSpcReduction="20000"/>
          </a:bodyPr>
          <a:lstStyle/>
          <a:p>
            <a:r>
              <a:rPr lang="en-US" dirty="0"/>
              <a:t>Am I eligible?  </a:t>
            </a:r>
          </a:p>
          <a:p>
            <a:pPr lvl="1"/>
            <a:r>
              <a:rPr lang="en-US" dirty="0"/>
              <a:t>Does my dealership or group of my dealership exceed 500 employees?</a:t>
            </a:r>
          </a:p>
          <a:p>
            <a:pPr lvl="1"/>
            <a:r>
              <a:rPr lang="en-US" dirty="0"/>
              <a:t>Can I rely on an SBA Franchise Identifier Code to waive the affiliation rules?</a:t>
            </a:r>
          </a:p>
          <a:p>
            <a:r>
              <a:rPr lang="en-US" dirty="0"/>
              <a:t>Where can I get a loan?</a:t>
            </a:r>
          </a:p>
          <a:p>
            <a:pPr lvl="1"/>
            <a:r>
              <a:rPr lang="en-US" dirty="0"/>
              <a:t>Existing SBA approved lenders and other depository institutions</a:t>
            </a:r>
          </a:p>
          <a:p>
            <a:pPr lvl="1"/>
            <a:r>
              <a:rPr lang="en-US" dirty="0"/>
              <a:t>Newly enrolled SBA approved lenders (potentially captives)</a:t>
            </a:r>
          </a:p>
          <a:p>
            <a:r>
              <a:rPr lang="en-US" dirty="0"/>
              <a:t>	Talk to a lender now</a:t>
            </a:r>
          </a:p>
          <a:p>
            <a:pPr lvl="1"/>
            <a:r>
              <a:rPr lang="en-US" dirty="0"/>
              <a:t>To find a lender that wants to participate </a:t>
            </a:r>
          </a:p>
          <a:p>
            <a:pPr lvl="1"/>
            <a:r>
              <a:rPr lang="en-US" dirty="0"/>
              <a:t>To discuss the application process</a:t>
            </a:r>
          </a:p>
          <a:p>
            <a:pPr lvl="1"/>
            <a:r>
              <a:rPr lang="en-US" dirty="0"/>
              <a:t>To discuss other SBA loan products that may work for you </a:t>
            </a:r>
          </a:p>
          <a:p>
            <a:endParaRPr lang="en-US" dirty="0"/>
          </a:p>
        </p:txBody>
      </p:sp>
    </p:spTree>
    <p:extLst>
      <p:ext uri="{BB962C8B-B14F-4D97-AF65-F5344CB8AC3E}">
        <p14:creationId xmlns:p14="http://schemas.microsoft.com/office/powerpoint/2010/main" val="3663597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0795-EA7F-4B15-ABBE-91BBAF59F10E}"/>
              </a:ext>
            </a:extLst>
          </p:cNvPr>
          <p:cNvSpPr>
            <a:spLocks noGrp="1"/>
          </p:cNvSpPr>
          <p:nvPr>
            <p:ph type="title"/>
          </p:nvPr>
        </p:nvSpPr>
        <p:spPr>
          <a:xfrm>
            <a:off x="609600" y="864756"/>
            <a:ext cx="10972800" cy="731520"/>
          </a:xfrm>
        </p:spPr>
        <p:txBody>
          <a:bodyPr/>
          <a:lstStyle/>
          <a:p>
            <a:r>
              <a:rPr lang="en-US" dirty="0"/>
              <a:t>Recap</a:t>
            </a:r>
          </a:p>
        </p:txBody>
      </p:sp>
      <p:sp>
        <p:nvSpPr>
          <p:cNvPr id="3" name="Content Placeholder 2">
            <a:extLst>
              <a:ext uri="{FF2B5EF4-FFF2-40B4-BE49-F238E27FC236}">
                <a16:creationId xmlns:a16="http://schemas.microsoft.com/office/drawing/2014/main" id="{5F6EC4C5-E60D-496F-B2EE-DDAE184934C9}"/>
              </a:ext>
            </a:extLst>
          </p:cNvPr>
          <p:cNvSpPr>
            <a:spLocks noGrp="1"/>
          </p:cNvSpPr>
          <p:nvPr>
            <p:ph idx="1"/>
          </p:nvPr>
        </p:nvSpPr>
        <p:spPr>
          <a:xfrm>
            <a:off x="691243" y="2085269"/>
            <a:ext cx="10972800" cy="4525963"/>
          </a:xfrm>
        </p:spPr>
        <p:txBody>
          <a:bodyPr/>
          <a:lstStyle/>
          <a:p>
            <a:r>
              <a:rPr lang="en-US" dirty="0"/>
              <a:t>What terms can I expect?</a:t>
            </a:r>
          </a:p>
          <a:p>
            <a:pPr lvl="1"/>
            <a:r>
              <a:rPr lang="en-US" dirty="0"/>
              <a:t>Very favorable</a:t>
            </a:r>
          </a:p>
          <a:p>
            <a:pPr lvl="1"/>
            <a:r>
              <a:rPr lang="en-US" dirty="0"/>
              <a:t>Not found in any previous commercial or government loans</a:t>
            </a:r>
          </a:p>
          <a:p>
            <a:r>
              <a:rPr lang="en-US" dirty="0"/>
              <a:t>What documentation will be required to obtain a loan?</a:t>
            </a:r>
          </a:p>
          <a:p>
            <a:pPr lvl="1"/>
            <a:r>
              <a:rPr lang="en-US" dirty="0"/>
              <a:t>Relatively low documentation loan</a:t>
            </a:r>
          </a:p>
          <a:p>
            <a:pPr lvl="1"/>
            <a:r>
              <a:rPr lang="en-US" dirty="0"/>
              <a:t>Certification of need and use of loan proceeds</a:t>
            </a:r>
          </a:p>
          <a:p>
            <a:endParaRPr lang="en-US" dirty="0"/>
          </a:p>
        </p:txBody>
      </p:sp>
    </p:spTree>
    <p:extLst>
      <p:ext uri="{BB962C8B-B14F-4D97-AF65-F5344CB8AC3E}">
        <p14:creationId xmlns:p14="http://schemas.microsoft.com/office/powerpoint/2010/main" val="1032365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AB0E-8A3A-4F91-8E20-2FCE8EEDA3F4}"/>
              </a:ext>
            </a:extLst>
          </p:cNvPr>
          <p:cNvSpPr>
            <a:spLocks noGrp="1"/>
          </p:cNvSpPr>
          <p:nvPr>
            <p:ph type="title"/>
          </p:nvPr>
        </p:nvSpPr>
        <p:spPr>
          <a:xfrm>
            <a:off x="609600" y="851356"/>
            <a:ext cx="10972800" cy="731520"/>
          </a:xfrm>
        </p:spPr>
        <p:txBody>
          <a:bodyPr/>
          <a:lstStyle/>
          <a:p>
            <a:r>
              <a:rPr lang="en-US" dirty="0"/>
              <a:t>Recap</a:t>
            </a:r>
          </a:p>
        </p:txBody>
      </p:sp>
      <p:sp>
        <p:nvSpPr>
          <p:cNvPr id="3" name="Content Placeholder 2">
            <a:extLst>
              <a:ext uri="{FF2B5EF4-FFF2-40B4-BE49-F238E27FC236}">
                <a16:creationId xmlns:a16="http://schemas.microsoft.com/office/drawing/2014/main" id="{97037C10-E113-4C31-A85D-7EA99F3637B0}"/>
              </a:ext>
            </a:extLst>
          </p:cNvPr>
          <p:cNvSpPr>
            <a:spLocks noGrp="1"/>
          </p:cNvSpPr>
          <p:nvPr>
            <p:ph idx="1"/>
          </p:nvPr>
        </p:nvSpPr>
        <p:spPr>
          <a:xfrm>
            <a:off x="696685" y="2156025"/>
            <a:ext cx="10972800" cy="4525963"/>
          </a:xfrm>
        </p:spPr>
        <p:txBody>
          <a:bodyPr/>
          <a:lstStyle/>
          <a:p>
            <a:r>
              <a:rPr lang="en-US" dirty="0"/>
              <a:t>How much can I borrow?</a:t>
            </a:r>
          </a:p>
          <a:p>
            <a:pPr lvl="1"/>
            <a:r>
              <a:rPr lang="en-US" dirty="0"/>
              <a:t>The LESSER OF</a:t>
            </a:r>
          </a:p>
          <a:p>
            <a:pPr lvl="2"/>
            <a:r>
              <a:rPr lang="en-US" dirty="0"/>
              <a:t>2.5 times average monthly Payroll Costs (one year prior to loan), or</a:t>
            </a:r>
          </a:p>
          <a:p>
            <a:pPr lvl="2"/>
            <a:r>
              <a:rPr lang="en-US" dirty="0"/>
              <a:t>$10,000,000</a:t>
            </a:r>
          </a:p>
        </p:txBody>
      </p:sp>
    </p:spTree>
    <p:extLst>
      <p:ext uri="{BB962C8B-B14F-4D97-AF65-F5344CB8AC3E}">
        <p14:creationId xmlns:p14="http://schemas.microsoft.com/office/powerpoint/2010/main" val="1531601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FC85-01DB-4D07-B913-9D0F243897FB}"/>
              </a:ext>
            </a:extLst>
          </p:cNvPr>
          <p:cNvSpPr>
            <a:spLocks noGrp="1"/>
          </p:cNvSpPr>
          <p:nvPr>
            <p:ph type="title"/>
          </p:nvPr>
        </p:nvSpPr>
        <p:spPr>
          <a:xfrm>
            <a:off x="609600" y="851356"/>
            <a:ext cx="10972800" cy="731520"/>
          </a:xfrm>
        </p:spPr>
        <p:txBody>
          <a:bodyPr/>
          <a:lstStyle/>
          <a:p>
            <a:r>
              <a:rPr lang="en-US" dirty="0"/>
              <a:t>Recap</a:t>
            </a:r>
          </a:p>
        </p:txBody>
      </p:sp>
      <p:sp>
        <p:nvSpPr>
          <p:cNvPr id="3" name="Content Placeholder 2">
            <a:extLst>
              <a:ext uri="{FF2B5EF4-FFF2-40B4-BE49-F238E27FC236}">
                <a16:creationId xmlns:a16="http://schemas.microsoft.com/office/drawing/2014/main" id="{08104D57-4F5E-4D8A-96EB-1A1124790702}"/>
              </a:ext>
            </a:extLst>
          </p:cNvPr>
          <p:cNvSpPr>
            <a:spLocks noGrp="1"/>
          </p:cNvSpPr>
          <p:nvPr>
            <p:ph idx="1"/>
          </p:nvPr>
        </p:nvSpPr>
        <p:spPr>
          <a:xfrm>
            <a:off x="685800" y="2058054"/>
            <a:ext cx="10972800" cy="4525963"/>
          </a:xfrm>
        </p:spPr>
        <p:txBody>
          <a:bodyPr/>
          <a:lstStyle/>
          <a:p>
            <a:r>
              <a:rPr lang="en-US" dirty="0"/>
              <a:t>How can I use the funds?</a:t>
            </a:r>
          </a:p>
          <a:p>
            <a:pPr lvl="1"/>
            <a:r>
              <a:rPr lang="en-US" dirty="0"/>
              <a:t>Payroll Costs</a:t>
            </a:r>
          </a:p>
          <a:p>
            <a:pPr lvl="1"/>
            <a:r>
              <a:rPr lang="en-US" dirty="0"/>
              <a:t>Rent</a:t>
            </a:r>
          </a:p>
          <a:p>
            <a:pPr lvl="1"/>
            <a:r>
              <a:rPr lang="en-US" dirty="0"/>
              <a:t>Mortgage Interest</a:t>
            </a:r>
          </a:p>
          <a:p>
            <a:pPr lvl="1"/>
            <a:r>
              <a:rPr lang="en-US" dirty="0"/>
              <a:t>Floor plan interest for inventory acquired before February 15, 2020</a:t>
            </a:r>
          </a:p>
          <a:p>
            <a:pPr lvl="1"/>
            <a:r>
              <a:rPr lang="en-US" dirty="0"/>
              <a:t>Utilities</a:t>
            </a:r>
          </a:p>
          <a:p>
            <a:endParaRPr lang="en-US" dirty="0"/>
          </a:p>
        </p:txBody>
      </p:sp>
    </p:spTree>
    <p:extLst>
      <p:ext uri="{BB962C8B-B14F-4D97-AF65-F5344CB8AC3E}">
        <p14:creationId xmlns:p14="http://schemas.microsoft.com/office/powerpoint/2010/main" val="2904917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E98B-932F-4D4B-8903-5237E11389C6}"/>
              </a:ext>
            </a:extLst>
          </p:cNvPr>
          <p:cNvSpPr>
            <a:spLocks noGrp="1"/>
          </p:cNvSpPr>
          <p:nvPr>
            <p:ph type="title"/>
          </p:nvPr>
        </p:nvSpPr>
        <p:spPr>
          <a:xfrm>
            <a:off x="609600" y="722377"/>
            <a:ext cx="10972800" cy="731520"/>
          </a:xfrm>
        </p:spPr>
        <p:txBody>
          <a:bodyPr/>
          <a:lstStyle/>
          <a:p>
            <a:r>
              <a:rPr lang="en-US" dirty="0"/>
              <a:t>Recap</a:t>
            </a:r>
          </a:p>
        </p:txBody>
      </p:sp>
      <p:sp>
        <p:nvSpPr>
          <p:cNvPr id="3" name="Content Placeholder 2">
            <a:extLst>
              <a:ext uri="{FF2B5EF4-FFF2-40B4-BE49-F238E27FC236}">
                <a16:creationId xmlns:a16="http://schemas.microsoft.com/office/drawing/2014/main" id="{E49792D4-4431-45B0-AA47-8843465B4D4E}"/>
              </a:ext>
            </a:extLst>
          </p:cNvPr>
          <p:cNvSpPr>
            <a:spLocks noGrp="1"/>
          </p:cNvSpPr>
          <p:nvPr>
            <p:ph idx="1"/>
          </p:nvPr>
        </p:nvSpPr>
        <p:spPr>
          <a:xfrm>
            <a:off x="609600" y="1840340"/>
            <a:ext cx="10972800" cy="4525963"/>
          </a:xfrm>
        </p:spPr>
        <p:txBody>
          <a:bodyPr>
            <a:normAutofit fontScale="92500" lnSpcReduction="10000"/>
          </a:bodyPr>
          <a:lstStyle/>
          <a:p>
            <a:r>
              <a:rPr lang="en-US" dirty="0"/>
              <a:t>How much of the loan will be forgiven?</a:t>
            </a:r>
          </a:p>
          <a:p>
            <a:pPr lvl="1"/>
            <a:r>
              <a:rPr lang="en-US" dirty="0"/>
              <a:t>Up to 100%, </a:t>
            </a:r>
          </a:p>
          <a:p>
            <a:pPr lvl="1"/>
            <a:r>
              <a:rPr lang="en-US" dirty="0"/>
              <a:t>BUT, forgiveness limited by percentage reduction of head count and level of pay </a:t>
            </a:r>
          </a:p>
          <a:p>
            <a:pPr lvl="1"/>
            <a:r>
              <a:rPr lang="en-US" dirty="0"/>
              <a:t>UNLESS, headcount and pay levels are restored</a:t>
            </a:r>
          </a:p>
          <a:p>
            <a:r>
              <a:rPr lang="en-US" dirty="0"/>
              <a:t>	Documentation of payments must be provided for forgiveness</a:t>
            </a:r>
          </a:p>
          <a:p>
            <a:r>
              <a:rPr lang="en-US" dirty="0"/>
              <a:t>	For amounts not forgiven</a:t>
            </a:r>
          </a:p>
          <a:p>
            <a:pPr lvl="1"/>
            <a:r>
              <a:rPr lang="en-US" dirty="0"/>
              <a:t>Term: 2 years per Treasury; statute caps at 10 years</a:t>
            </a:r>
          </a:p>
          <a:p>
            <a:pPr lvl="1"/>
            <a:r>
              <a:rPr lang="en-US" dirty="0"/>
              <a:t>Interest rate: 0.5% per Treasury; statute caps at 4%</a:t>
            </a:r>
          </a:p>
          <a:p>
            <a:endParaRPr lang="en-US" dirty="0"/>
          </a:p>
        </p:txBody>
      </p:sp>
    </p:spTree>
    <p:extLst>
      <p:ext uri="{BB962C8B-B14F-4D97-AF65-F5344CB8AC3E}">
        <p14:creationId xmlns:p14="http://schemas.microsoft.com/office/powerpoint/2010/main" val="1337837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4C0F38-6F91-AA4D-BC8F-8FB0A7376FEA}"/>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14575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4C0F38-6F91-AA4D-BC8F-8FB0A7376FEA}"/>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3489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5067"/>
            <a:ext cx="10972800" cy="731520"/>
          </a:xfrm>
        </p:spPr>
        <p:txBody>
          <a:bodyPr/>
          <a:lstStyle/>
          <a:p>
            <a:r>
              <a:rPr lang="en-US" altLang="en-US" dirty="0"/>
              <a:t>Complexity of Issues and Disclaimer</a:t>
            </a:r>
            <a:endParaRPr lang="en-US" dirty="0"/>
          </a:p>
        </p:txBody>
      </p:sp>
      <p:sp>
        <p:nvSpPr>
          <p:cNvPr id="3" name="Content Placeholder 2"/>
          <p:cNvSpPr>
            <a:spLocks noGrp="1"/>
          </p:cNvSpPr>
          <p:nvPr>
            <p:ph idx="1"/>
          </p:nvPr>
        </p:nvSpPr>
        <p:spPr>
          <a:xfrm>
            <a:off x="544286" y="1872996"/>
            <a:ext cx="10972800" cy="4525963"/>
          </a:xfrm>
        </p:spPr>
        <p:txBody>
          <a:bodyPr>
            <a:normAutofit fontScale="85000" lnSpcReduction="20000"/>
          </a:bodyPr>
          <a:lstStyle/>
          <a:p>
            <a:r>
              <a:rPr lang="en-US" dirty="0"/>
              <a:t>NADA believes that the preceding analysis will be correct, but implementing guidance has yet been issued by the Small Business Administration (SBA).  Accordingly, this analysis may change over time with new information and developments.  Until guidance confirming this analysis is forthcoming from the SBA, no definitive conclusions may be drawn.  </a:t>
            </a:r>
          </a:p>
          <a:p>
            <a:r>
              <a:rPr lang="en-US" dirty="0"/>
              <a:t>Furthermore, this analysis does not provide, and is not intended to constitute, legal advice.  All content and materials are for general informational purposes only.  </a:t>
            </a:r>
          </a:p>
          <a:p>
            <a:r>
              <a:rPr lang="en-US" u="sng" dirty="0"/>
              <a:t>Important</a:t>
            </a:r>
            <a:r>
              <a:rPr lang="en-US" dirty="0"/>
              <a:t>: as necessary, dealers should consult an attorney familiar with the federal, state and/or local laws at issue and with dealership operations to obtain specific advice with respect to any specific legal matters.  </a:t>
            </a:r>
          </a:p>
          <a:p>
            <a:pPr marL="0" indent="0">
              <a:buNone/>
            </a:pPr>
            <a:endParaRPr lang="en-US" dirty="0"/>
          </a:p>
        </p:txBody>
      </p:sp>
    </p:spTree>
    <p:extLst>
      <p:ext uri="{BB962C8B-B14F-4D97-AF65-F5344CB8AC3E}">
        <p14:creationId xmlns:p14="http://schemas.microsoft.com/office/powerpoint/2010/main" val="155757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1E98-42F8-4D33-8B4B-5C34986D5AD8}"/>
              </a:ext>
            </a:extLst>
          </p:cNvPr>
          <p:cNvSpPr>
            <a:spLocks noGrp="1"/>
          </p:cNvSpPr>
          <p:nvPr>
            <p:ph type="title"/>
          </p:nvPr>
        </p:nvSpPr>
        <p:spPr/>
        <p:txBody>
          <a:bodyPr/>
          <a:lstStyle/>
          <a:p>
            <a:r>
              <a:rPr lang="en-US" dirty="0"/>
              <a:t>Legislative Process</a:t>
            </a:r>
          </a:p>
        </p:txBody>
      </p:sp>
      <p:sp>
        <p:nvSpPr>
          <p:cNvPr id="3" name="Content Placeholder 2">
            <a:extLst>
              <a:ext uri="{FF2B5EF4-FFF2-40B4-BE49-F238E27FC236}">
                <a16:creationId xmlns:a16="http://schemas.microsoft.com/office/drawing/2014/main" id="{B0872A36-DEA3-49B3-9BB1-FF0570ED1472}"/>
              </a:ext>
            </a:extLst>
          </p:cNvPr>
          <p:cNvSpPr>
            <a:spLocks noGrp="1"/>
          </p:cNvSpPr>
          <p:nvPr>
            <p:ph idx="1"/>
          </p:nvPr>
        </p:nvSpPr>
        <p:spPr/>
        <p:txBody>
          <a:bodyPr/>
          <a:lstStyle/>
          <a:p>
            <a:r>
              <a:rPr lang="en-US" dirty="0"/>
              <a:t>Highly compressed </a:t>
            </a:r>
          </a:p>
          <a:p>
            <a:pPr lvl="1"/>
            <a:r>
              <a:rPr lang="en-US" dirty="0"/>
              <a:t>From Draft Senate Bill to the President’s desk in 7 days</a:t>
            </a:r>
          </a:p>
          <a:p>
            <a:pPr lvl="1"/>
            <a:r>
              <a:rPr lang="en-US" dirty="0"/>
              <a:t>Very opaque process</a:t>
            </a:r>
          </a:p>
          <a:p>
            <a:r>
              <a:rPr lang="en-US" dirty="0"/>
              <a:t>NADA’s focus throughout:  dealership liquidity</a:t>
            </a:r>
          </a:p>
          <a:p>
            <a:pPr lvl="1"/>
            <a:r>
              <a:rPr lang="en-US" dirty="0"/>
              <a:t>New Small Business Loan Program</a:t>
            </a:r>
          </a:p>
          <a:p>
            <a:pPr lvl="1"/>
            <a:r>
              <a:rPr lang="en-US" dirty="0"/>
              <a:t>Business Tax Provisions</a:t>
            </a:r>
          </a:p>
          <a:p>
            <a:endParaRPr lang="en-US" dirty="0"/>
          </a:p>
        </p:txBody>
      </p:sp>
    </p:spTree>
    <p:extLst>
      <p:ext uri="{BB962C8B-B14F-4D97-AF65-F5344CB8AC3E}">
        <p14:creationId xmlns:p14="http://schemas.microsoft.com/office/powerpoint/2010/main" val="1073269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hlinkClick r:id="rId3">
                  <a:extLst>
                    <a:ext uri="{A12FA001-AC4F-418D-AE19-62706E023703}">
                      <ahyp:hlinkClr xmlns:ahyp="http://schemas.microsoft.com/office/drawing/2018/hyperlinkcolor" val="tx"/>
                    </a:ext>
                  </a:extLst>
                </a:hlinkClick>
              </a:rPr>
              <a:t>Suggestions/Comments</a:t>
            </a:r>
            <a:br>
              <a:rPr lang="en-US" sz="6600" dirty="0">
                <a:hlinkClick r:id="rId3">
                  <a:extLst>
                    <a:ext uri="{A12FA001-AC4F-418D-AE19-62706E023703}">
                      <ahyp:hlinkClr xmlns:ahyp="http://schemas.microsoft.com/office/drawing/2018/hyperlinkcolor" val="tx"/>
                    </a:ext>
                  </a:extLst>
                </a:hlinkClick>
              </a:rPr>
            </a:br>
            <a:br>
              <a:rPr lang="en-US" u="sng" dirty="0">
                <a:hlinkClick r:id="rId3">
                  <a:extLst>
                    <a:ext uri="{A12FA001-AC4F-418D-AE19-62706E023703}">
                      <ahyp:hlinkClr xmlns:ahyp="http://schemas.microsoft.com/office/drawing/2018/hyperlinkcolor" val="tx"/>
                    </a:ext>
                  </a:extLst>
                </a:hlinkClick>
              </a:rPr>
            </a:br>
            <a:br>
              <a:rPr lang="en-US" u="sng" dirty="0">
                <a:hlinkClick r:id="rId3">
                  <a:extLst>
                    <a:ext uri="{A12FA001-AC4F-418D-AE19-62706E023703}">
                      <ahyp:hlinkClr xmlns:ahyp="http://schemas.microsoft.com/office/drawing/2018/hyperlinkcolor" val="tx"/>
                    </a:ext>
                  </a:extLst>
                </a:hlinkClick>
              </a:rPr>
            </a:br>
            <a:r>
              <a:rPr lang="en-US" u="sng" dirty="0">
                <a:hlinkClick r:id="rId3">
                  <a:extLst>
                    <a:ext uri="{A12FA001-AC4F-418D-AE19-62706E023703}">
                      <ahyp:hlinkClr xmlns:ahyp="http://schemas.microsoft.com/office/drawing/2018/hyperlinkcolor" val="tx"/>
                    </a:ext>
                  </a:extLst>
                </a:hlinkClick>
              </a:rPr>
              <a:t>https://www.nada.org/stimulushelpform/</a:t>
            </a:r>
            <a:br>
              <a:rPr lang="en-US" dirty="0"/>
            </a:br>
            <a:endParaRPr lang="en-US" dirty="0"/>
          </a:p>
        </p:txBody>
      </p:sp>
    </p:spTree>
    <p:extLst>
      <p:ext uri="{BB962C8B-B14F-4D97-AF65-F5344CB8AC3E}">
        <p14:creationId xmlns:p14="http://schemas.microsoft.com/office/powerpoint/2010/main" val="1274868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245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25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9E65-FBE7-4D84-9510-D59F967F9E3A}"/>
              </a:ext>
            </a:extLst>
          </p:cNvPr>
          <p:cNvSpPr>
            <a:spLocks noGrp="1"/>
          </p:cNvSpPr>
          <p:nvPr>
            <p:ph type="title"/>
          </p:nvPr>
        </p:nvSpPr>
        <p:spPr/>
        <p:txBody>
          <a:bodyPr>
            <a:normAutofit fontScale="90000"/>
          </a:bodyPr>
          <a:lstStyle/>
          <a:p>
            <a:r>
              <a:rPr lang="en-US" dirty="0"/>
              <a:t>Very Important Preliminary Observations:</a:t>
            </a:r>
            <a:br>
              <a:rPr lang="en-US" dirty="0"/>
            </a:br>
            <a:r>
              <a:rPr lang="en-US" dirty="0"/>
              <a:t>Paycheck Protection Program</a:t>
            </a:r>
          </a:p>
        </p:txBody>
      </p:sp>
      <p:sp>
        <p:nvSpPr>
          <p:cNvPr id="3" name="Content Placeholder 2">
            <a:extLst>
              <a:ext uri="{FF2B5EF4-FFF2-40B4-BE49-F238E27FC236}">
                <a16:creationId xmlns:a16="http://schemas.microsoft.com/office/drawing/2014/main" id="{B2C34C91-B61D-4070-B5E2-893E95950B24}"/>
              </a:ext>
            </a:extLst>
          </p:cNvPr>
          <p:cNvSpPr>
            <a:spLocks noGrp="1"/>
          </p:cNvSpPr>
          <p:nvPr>
            <p:ph idx="1"/>
          </p:nvPr>
        </p:nvSpPr>
        <p:spPr>
          <a:xfrm>
            <a:off x="609600" y="2166912"/>
            <a:ext cx="10972800" cy="4525963"/>
          </a:xfrm>
        </p:spPr>
        <p:txBody>
          <a:bodyPr/>
          <a:lstStyle/>
          <a:p>
            <a:r>
              <a:rPr lang="en-US" dirty="0"/>
              <a:t>Completely NEW $350 billion SBA loan program</a:t>
            </a:r>
          </a:p>
          <a:p>
            <a:r>
              <a:rPr lang="en-US" dirty="0"/>
              <a:t>Streamlined application</a:t>
            </a:r>
          </a:p>
          <a:p>
            <a:r>
              <a:rPr lang="en-US" dirty="0"/>
              <a:t>Dramatically favorable terms for the loans </a:t>
            </a:r>
          </a:p>
          <a:p>
            <a:r>
              <a:rPr lang="en-US" dirty="0"/>
              <a:t>Demand will be enormous</a:t>
            </a:r>
          </a:p>
          <a:p>
            <a:r>
              <a:rPr lang="en-US" dirty="0"/>
              <a:t>Application process is imminent</a:t>
            </a:r>
          </a:p>
          <a:p>
            <a:endParaRPr lang="en-US" dirty="0"/>
          </a:p>
        </p:txBody>
      </p:sp>
    </p:spTree>
    <p:extLst>
      <p:ext uri="{BB962C8B-B14F-4D97-AF65-F5344CB8AC3E}">
        <p14:creationId xmlns:p14="http://schemas.microsoft.com/office/powerpoint/2010/main" val="344377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083C-14FF-40BC-8F71-25E2AF9D9A59}"/>
              </a:ext>
            </a:extLst>
          </p:cNvPr>
          <p:cNvSpPr>
            <a:spLocks noGrp="1"/>
          </p:cNvSpPr>
          <p:nvPr>
            <p:ph type="title"/>
          </p:nvPr>
        </p:nvSpPr>
        <p:spPr/>
        <p:txBody>
          <a:bodyPr/>
          <a:lstStyle/>
          <a:p>
            <a:r>
              <a:rPr lang="en-US" dirty="0"/>
              <a:t>Key Questions for Today</a:t>
            </a:r>
          </a:p>
        </p:txBody>
      </p:sp>
      <p:sp>
        <p:nvSpPr>
          <p:cNvPr id="3" name="Content Placeholder 2">
            <a:extLst>
              <a:ext uri="{FF2B5EF4-FFF2-40B4-BE49-F238E27FC236}">
                <a16:creationId xmlns:a16="http://schemas.microsoft.com/office/drawing/2014/main" id="{D47D00B7-119B-4B05-AE5E-4CC9529D3549}"/>
              </a:ext>
            </a:extLst>
          </p:cNvPr>
          <p:cNvSpPr>
            <a:spLocks noGrp="1"/>
          </p:cNvSpPr>
          <p:nvPr>
            <p:ph idx="1"/>
          </p:nvPr>
        </p:nvSpPr>
        <p:spPr/>
        <p:txBody>
          <a:bodyPr>
            <a:normAutofit/>
          </a:bodyPr>
          <a:lstStyle/>
          <a:p>
            <a:r>
              <a:rPr lang="en-US" b="1" dirty="0"/>
              <a:t>Am I eligible?</a:t>
            </a:r>
          </a:p>
          <a:p>
            <a:r>
              <a:rPr lang="en-US" dirty="0"/>
              <a:t>Where can I get a loan?</a:t>
            </a:r>
          </a:p>
          <a:p>
            <a:r>
              <a:rPr lang="en-US" dirty="0"/>
              <a:t>What terms can I expect?/What documentation will be required?</a:t>
            </a:r>
          </a:p>
          <a:p>
            <a:r>
              <a:rPr lang="en-US" dirty="0"/>
              <a:t>How much can I borrow?</a:t>
            </a:r>
          </a:p>
          <a:p>
            <a:r>
              <a:rPr lang="en-US" dirty="0"/>
              <a:t>How can I use the funds?</a:t>
            </a:r>
          </a:p>
          <a:p>
            <a:r>
              <a:rPr lang="en-US" dirty="0"/>
              <a:t>How much of the loan will be forgiven?</a:t>
            </a:r>
          </a:p>
          <a:p>
            <a:endParaRPr lang="en-US" dirty="0"/>
          </a:p>
        </p:txBody>
      </p:sp>
    </p:spTree>
    <p:extLst>
      <p:ext uri="{BB962C8B-B14F-4D97-AF65-F5344CB8AC3E}">
        <p14:creationId xmlns:p14="http://schemas.microsoft.com/office/powerpoint/2010/main" val="246574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2FA0-B6B6-4274-9E42-36D5594784C4}"/>
              </a:ext>
            </a:extLst>
          </p:cNvPr>
          <p:cNvSpPr>
            <a:spLocks noGrp="1"/>
          </p:cNvSpPr>
          <p:nvPr>
            <p:ph type="title"/>
          </p:nvPr>
        </p:nvSpPr>
        <p:spPr/>
        <p:txBody>
          <a:bodyPr/>
          <a:lstStyle/>
          <a:p>
            <a:r>
              <a:rPr lang="en-US" dirty="0"/>
              <a:t>Am I Eligible?</a:t>
            </a:r>
          </a:p>
        </p:txBody>
      </p:sp>
      <p:sp>
        <p:nvSpPr>
          <p:cNvPr id="3" name="Content Placeholder 2">
            <a:extLst>
              <a:ext uri="{FF2B5EF4-FFF2-40B4-BE49-F238E27FC236}">
                <a16:creationId xmlns:a16="http://schemas.microsoft.com/office/drawing/2014/main" id="{B09D098C-B454-481E-9AC6-CCCB7FA3149A}"/>
              </a:ext>
            </a:extLst>
          </p:cNvPr>
          <p:cNvSpPr>
            <a:spLocks noGrp="1"/>
          </p:cNvSpPr>
          <p:nvPr>
            <p:ph idx="1"/>
          </p:nvPr>
        </p:nvSpPr>
        <p:spPr/>
        <p:txBody>
          <a:bodyPr/>
          <a:lstStyle/>
          <a:p>
            <a:r>
              <a:rPr lang="en-US" dirty="0"/>
              <a:t>First Test:</a:t>
            </a:r>
            <a:br>
              <a:rPr lang="en-US" dirty="0"/>
            </a:br>
            <a:endParaRPr lang="en-US" dirty="0"/>
          </a:p>
          <a:p>
            <a:pPr lvl="1"/>
            <a:r>
              <a:rPr lang="en-US" dirty="0"/>
              <a:t>Borrower in operation on February 15, 2020; AND</a:t>
            </a:r>
            <a:br>
              <a:rPr lang="en-US" dirty="0"/>
            </a:br>
            <a:r>
              <a:rPr lang="en-US" dirty="0"/>
              <a:t> </a:t>
            </a:r>
          </a:p>
          <a:p>
            <a:pPr lvl="1"/>
            <a:r>
              <a:rPr lang="en-US" dirty="0"/>
              <a:t>Paid salaries and payroll taxes for employees; OR</a:t>
            </a:r>
          </a:p>
          <a:p>
            <a:pPr lvl="1"/>
            <a:r>
              <a:rPr lang="en-US" dirty="0"/>
              <a:t>Paid independent contractors on Form 1099-MISC</a:t>
            </a:r>
          </a:p>
          <a:p>
            <a:endParaRPr lang="en-US" dirty="0"/>
          </a:p>
        </p:txBody>
      </p:sp>
    </p:spTree>
    <p:extLst>
      <p:ext uri="{BB962C8B-B14F-4D97-AF65-F5344CB8AC3E}">
        <p14:creationId xmlns:p14="http://schemas.microsoft.com/office/powerpoint/2010/main" val="3588572298"/>
      </p:ext>
    </p:extLst>
  </p:cSld>
  <p:clrMapOvr>
    <a:masterClrMapping/>
  </p:clrMapOvr>
</p:sld>
</file>

<file path=ppt/theme/theme1.xml><?xml version="1.0" encoding="utf-8"?>
<a:theme xmlns:a="http://schemas.openxmlformats.org/drawingml/2006/main" name="Office Theme">
  <a:themeElements>
    <a:clrScheme name="NADA Theme Colors">
      <a:dk1>
        <a:srgbClr val="343333"/>
      </a:dk1>
      <a:lt1>
        <a:sysClr val="window" lastClr="FFFFFF"/>
      </a:lt1>
      <a:dk2>
        <a:srgbClr val="7D868C"/>
      </a:dk2>
      <a:lt2>
        <a:srgbClr val="EEECE1"/>
      </a:lt2>
      <a:accent1>
        <a:srgbClr val="B21E28"/>
      </a:accent1>
      <a:accent2>
        <a:srgbClr val="F9A01B"/>
      </a:accent2>
      <a:accent3>
        <a:srgbClr val="009BDE"/>
      </a:accent3>
      <a:accent4>
        <a:srgbClr val="242D69"/>
      </a:accent4>
      <a:accent5>
        <a:srgbClr val="006098"/>
      </a:accent5>
      <a:accent6>
        <a:srgbClr val="6D6E6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2F67D5693E984DA5B6BF154580C57F" ma:contentTypeVersion="12" ma:contentTypeDescription="Create a new document." ma:contentTypeScope="" ma:versionID="2262f1e5a63e92421172da6ed5b9871e">
  <xsd:schema xmlns:xsd="http://www.w3.org/2001/XMLSchema" xmlns:xs="http://www.w3.org/2001/XMLSchema" xmlns:p="http://schemas.microsoft.com/office/2006/metadata/properties" xmlns:ns3="01b7bd64-92e1-43a3-aeb6-63b8a4f4fdba" xmlns:ns4="93dd153f-a350-4681-addb-af622deb37d7" targetNamespace="http://schemas.microsoft.com/office/2006/metadata/properties" ma:root="true" ma:fieldsID="af0e1e1ef042fcf6b399d2b51baf528f" ns3:_="" ns4:_="">
    <xsd:import namespace="01b7bd64-92e1-43a3-aeb6-63b8a4f4fdba"/>
    <xsd:import namespace="93dd153f-a350-4681-addb-af622deb37d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7bd64-92e1-43a3-aeb6-63b8a4f4f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dd153f-a350-4681-addb-af622deb37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779D60-1A24-45E6-A4B8-0C449097F0EB}">
  <ds:schemaRefs>
    <ds:schemaRef ds:uri="http://schemas.microsoft.com/office/2006/documentManagement/types"/>
    <ds:schemaRef ds:uri="http://schemas.microsoft.com/office/infopath/2007/PartnerControls"/>
    <ds:schemaRef ds:uri="01b7bd64-92e1-43a3-aeb6-63b8a4f4fdba"/>
    <ds:schemaRef ds:uri="http://purl.org/dc/elements/1.1/"/>
    <ds:schemaRef ds:uri="http://schemas.microsoft.com/office/2006/metadata/properties"/>
    <ds:schemaRef ds:uri="http://purl.org/dc/terms/"/>
    <ds:schemaRef ds:uri="http://schemas.openxmlformats.org/package/2006/metadata/core-properties"/>
    <ds:schemaRef ds:uri="93dd153f-a350-4681-addb-af622deb37d7"/>
    <ds:schemaRef ds:uri="http://www.w3.org/XML/1998/namespace"/>
    <ds:schemaRef ds:uri="http://purl.org/dc/dcmitype/"/>
  </ds:schemaRefs>
</ds:datastoreItem>
</file>

<file path=customXml/itemProps2.xml><?xml version="1.0" encoding="utf-8"?>
<ds:datastoreItem xmlns:ds="http://schemas.openxmlformats.org/officeDocument/2006/customXml" ds:itemID="{DDCCF601-2311-4C96-A845-9A395297DDB4}">
  <ds:schemaRefs>
    <ds:schemaRef ds:uri="http://schemas.microsoft.com/sharepoint/v3/contenttype/forms"/>
  </ds:schemaRefs>
</ds:datastoreItem>
</file>

<file path=customXml/itemProps3.xml><?xml version="1.0" encoding="utf-8"?>
<ds:datastoreItem xmlns:ds="http://schemas.openxmlformats.org/officeDocument/2006/customXml" ds:itemID="{28EBDA70-2F67-4D66-B67A-94732CB6A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7bd64-92e1-43a3-aeb6-63b8a4f4fdba"/>
    <ds:schemaRef ds:uri="93dd153f-a350-4681-addb-af622deb3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2760</TotalTime>
  <Words>2859</Words>
  <Application>Microsoft Office PowerPoint</Application>
  <PresentationFormat>Widescreen</PresentationFormat>
  <Paragraphs>405</Paragraphs>
  <Slides>62</Slides>
  <Notes>60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Calibri</vt:lpstr>
      <vt:lpstr>Office Theme</vt:lpstr>
      <vt:lpstr>Making Sense Out of The New SBA Paycheck Protection Program:  Practical Considerations for Dealers  </vt:lpstr>
      <vt:lpstr>COVID Phase 3: Major Dealer-Related Provisions </vt:lpstr>
      <vt:lpstr>Complexity of Issues and Disclaimer</vt:lpstr>
      <vt:lpstr>Prior COVID Legislation</vt:lpstr>
      <vt:lpstr>  COVID Phase Three (CARES ACT) Paycheck Protection Program </vt:lpstr>
      <vt:lpstr>Legislative Process</vt:lpstr>
      <vt:lpstr>Very Important Preliminary Observations: Paycheck Protection Program</vt:lpstr>
      <vt:lpstr>Key Questions for Today</vt:lpstr>
      <vt:lpstr>Am I Eligible?</vt:lpstr>
      <vt:lpstr>Am I Eligible?</vt:lpstr>
      <vt:lpstr>How will SBA apply the 500-employee limit? </vt:lpstr>
      <vt:lpstr> Normal Application of SBA’s Affiliation Rules  </vt:lpstr>
      <vt:lpstr>PPP Affiliation Rule Waiver</vt:lpstr>
      <vt:lpstr>PPP Affiliation Rule Waiver</vt:lpstr>
      <vt:lpstr>PPP Affiliation Rule Waiver</vt:lpstr>
      <vt:lpstr>PPP Affiliation Rule Waiver</vt:lpstr>
      <vt:lpstr>Key Questions for Today</vt:lpstr>
      <vt:lpstr>Where Can I Get a Loan?</vt:lpstr>
      <vt:lpstr>Where Can I Get a Loan?</vt:lpstr>
      <vt:lpstr>Where Can I Get a Loan? </vt:lpstr>
      <vt:lpstr>REALITY CHECK</vt:lpstr>
      <vt:lpstr>Key Questions for Today</vt:lpstr>
      <vt:lpstr>What Terms Can I Expect?</vt:lpstr>
      <vt:lpstr>What Will Be Required at Closing?</vt:lpstr>
      <vt:lpstr>What are the Key Terms?</vt:lpstr>
      <vt:lpstr>Key Questions for Today </vt:lpstr>
      <vt:lpstr>How Much Can I Borrow?  How Much Do I Have To Pay Back?</vt:lpstr>
      <vt:lpstr>How Much Can I Borrow?  How Much Do I Have To Pay Back?</vt:lpstr>
      <vt:lpstr>How Do I Compute the  Maximum Loan Amount?</vt:lpstr>
      <vt:lpstr>How Much Can I Borrow?</vt:lpstr>
      <vt:lpstr>How Much Can I Borrow?</vt:lpstr>
      <vt:lpstr>How Do I Determine Which of My  Payroll Costs to Add Up?</vt:lpstr>
      <vt:lpstr>How Do I Determine Which of My  Payroll Costs to Add Up?</vt:lpstr>
      <vt:lpstr>How Much Can I Borrow?</vt:lpstr>
      <vt:lpstr>Key Questions for Today</vt:lpstr>
      <vt:lpstr>How Can I Use the Funds?</vt:lpstr>
      <vt:lpstr>How Can I Use the Funds?</vt:lpstr>
      <vt:lpstr>Key Questions for Today</vt:lpstr>
      <vt:lpstr>How Much of the Loan Will Be Forgiven?</vt:lpstr>
      <vt:lpstr>What is the General Rule for Loan Forgiveness?</vt:lpstr>
      <vt:lpstr>Which Expenses Can Be Forgiven?</vt:lpstr>
      <vt:lpstr>Which Expenses Can Be Forgiven?</vt:lpstr>
      <vt:lpstr>Which Expenses Can Be Forgiven?</vt:lpstr>
      <vt:lpstr>General Limitations Applicable  to Loan Forgiveness </vt:lpstr>
      <vt:lpstr>Reductions Based on Headcount</vt:lpstr>
      <vt:lpstr>Reductions Based on Headcount</vt:lpstr>
      <vt:lpstr>Reductions Based on Level of Pay</vt:lpstr>
      <vt:lpstr>Restoration of Loan Forgiveness</vt:lpstr>
      <vt:lpstr>What Documentation Will I Have to  Provide for Loan Forgiveness?</vt:lpstr>
      <vt:lpstr>What Documentation Will I Have to  Provide for Loan Forgiveness?</vt:lpstr>
      <vt:lpstr>Other Key Issues for Loan Forgiveness</vt:lpstr>
      <vt:lpstr>Recap</vt:lpstr>
      <vt:lpstr>Recap</vt:lpstr>
      <vt:lpstr>Recap</vt:lpstr>
      <vt:lpstr>Recap</vt:lpstr>
      <vt:lpstr>Recap</vt:lpstr>
      <vt:lpstr>PowerPoint Presentation</vt:lpstr>
      <vt:lpstr>PowerPoint Presentation</vt:lpstr>
      <vt:lpstr>Complexity of Issues and Disclaimer</vt:lpstr>
      <vt:lpstr>Suggestions/Comments   https://www.nada.org/stimulushelpform/ </vt:lpstr>
      <vt:lpstr>PowerPoint Presentation</vt:lpstr>
      <vt:lpstr>PowerPoint Presentation</vt:lpstr>
    </vt:vector>
  </TitlesOfParts>
  <Company>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Gallagher</dc:creator>
  <cp:lastModifiedBy>KLS</cp:lastModifiedBy>
  <cp:revision>72</cp:revision>
  <cp:lastPrinted>2020-04-01T13:15:25Z</cp:lastPrinted>
  <dcterms:created xsi:type="dcterms:W3CDTF">2015-11-06T17:50:53Z</dcterms:created>
  <dcterms:modified xsi:type="dcterms:W3CDTF">2020-04-01T17:30:35Z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0x0101001A2F67D5693E984DA5B6BF154580C57F</vt:lpwstr>
  </property>
</Properties>
</file>